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4"/>
  </p:notesMasterIdLst>
  <p:handoutMasterIdLst>
    <p:handoutMasterId r:id="rId55"/>
  </p:handoutMasterIdLst>
  <p:sldIdLst>
    <p:sldId id="266" r:id="rId2"/>
    <p:sldId id="289" r:id="rId3"/>
    <p:sldId id="290" r:id="rId4"/>
    <p:sldId id="264" r:id="rId5"/>
    <p:sldId id="322" r:id="rId6"/>
    <p:sldId id="304" r:id="rId7"/>
    <p:sldId id="342" r:id="rId8"/>
    <p:sldId id="377" r:id="rId9"/>
    <p:sldId id="273" r:id="rId10"/>
    <p:sldId id="307" r:id="rId11"/>
    <p:sldId id="313" r:id="rId12"/>
    <p:sldId id="312" r:id="rId13"/>
    <p:sldId id="382" r:id="rId14"/>
    <p:sldId id="348" r:id="rId15"/>
    <p:sldId id="334" r:id="rId16"/>
    <p:sldId id="330" r:id="rId17"/>
    <p:sldId id="331" r:id="rId18"/>
    <p:sldId id="332" r:id="rId19"/>
    <p:sldId id="323" r:id="rId20"/>
    <p:sldId id="379" r:id="rId21"/>
    <p:sldId id="349" r:id="rId22"/>
    <p:sldId id="308" r:id="rId23"/>
    <p:sldId id="350" r:id="rId24"/>
    <p:sldId id="380" r:id="rId25"/>
    <p:sldId id="317" r:id="rId26"/>
    <p:sldId id="318" r:id="rId27"/>
    <p:sldId id="319" r:id="rId28"/>
    <p:sldId id="361" r:id="rId29"/>
    <p:sldId id="383" r:id="rId30"/>
    <p:sldId id="320" r:id="rId31"/>
    <p:sldId id="355" r:id="rId32"/>
    <p:sldId id="321" r:id="rId33"/>
    <p:sldId id="384" r:id="rId34"/>
    <p:sldId id="359" r:id="rId35"/>
    <p:sldId id="362" r:id="rId36"/>
    <p:sldId id="356" r:id="rId37"/>
    <p:sldId id="351" r:id="rId38"/>
    <p:sldId id="352" r:id="rId39"/>
    <p:sldId id="357" r:id="rId40"/>
    <p:sldId id="324" r:id="rId41"/>
    <p:sldId id="381" r:id="rId42"/>
    <p:sldId id="385" r:id="rId43"/>
    <p:sldId id="366" r:id="rId44"/>
    <p:sldId id="358" r:id="rId45"/>
    <p:sldId id="378" r:id="rId46"/>
    <p:sldId id="326" r:id="rId47"/>
    <p:sldId id="364" r:id="rId48"/>
    <p:sldId id="375" r:id="rId49"/>
    <p:sldId id="374" r:id="rId50"/>
    <p:sldId id="368" r:id="rId51"/>
    <p:sldId id="363" r:id="rId52"/>
    <p:sldId id="365" r:id="rId53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ny Lim Chai Hou" initials="DLCH" lastIdx="1" clrIdx="0">
    <p:extLst>
      <p:ext uri="{19B8F6BF-5375-455C-9EA6-DF929625EA0E}">
        <p15:presenceInfo xmlns:p15="http://schemas.microsoft.com/office/powerpoint/2012/main" userId="S-1-5-21-1191778193-1596744994-312552118-11684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94" autoAdjust="0"/>
    <p:restoredTop sz="55745" autoAdjust="0"/>
  </p:normalViewPr>
  <p:slideViewPr>
    <p:cSldViewPr snapToGrid="0">
      <p:cViewPr varScale="1">
        <p:scale>
          <a:sx n="62" d="100"/>
          <a:sy n="62" d="100"/>
        </p:scale>
        <p:origin x="315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7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7112BC76-F7E1-44ED-ADF3-22BC6BE64F3A}" type="datetimeFigureOut">
              <a:rPr lang="en-GB" smtClean="0"/>
              <a:t>07/11/2017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2566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53B107C-7ADE-4B56-A181-F5F0DF7B89CF}" type="datetimeFigureOut">
              <a:rPr lang="en-SG" smtClean="0"/>
              <a:t>7/11/2017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279525"/>
            <a:ext cx="46037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191DF8CB-33FB-4884-A009-D7ED79AF914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6712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buAutoNum type="arabicPeriod"/>
            </a:pPr>
            <a:r>
              <a:rPr lang="en-SG" sz="1300" baseline="0" dirty="0" smtClean="0"/>
              <a:t>Good morning Everyone. </a:t>
            </a:r>
          </a:p>
          <a:p>
            <a:pPr marL="342900" lvl="0" indent="-342900">
              <a:buAutoNum type="arabicPeriod"/>
            </a:pPr>
            <a:r>
              <a:rPr lang="en-SG" sz="1300" baseline="0" dirty="0" smtClean="0"/>
              <a:t>I am &lt;&gt; and I am &lt;&gt;.</a:t>
            </a:r>
          </a:p>
          <a:p>
            <a:pPr marL="342900" lvl="0" indent="-342900">
              <a:buAutoNum type="arabicPeriod"/>
            </a:pPr>
            <a:r>
              <a:rPr lang="en-SG" sz="1300" baseline="0" dirty="0" smtClean="0"/>
              <a:t>We are excited to be here with you and provide you a fun journey</a:t>
            </a:r>
          </a:p>
          <a:p>
            <a:pPr marL="342900" lvl="0" indent="-342900">
              <a:buAutoNum type="arabicPeriod"/>
            </a:pPr>
            <a:r>
              <a:rPr lang="en-SG" sz="1300" baseline="0" dirty="0" smtClean="0"/>
              <a:t>Some of you may be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83731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Hands-on session in Repl.It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Hello World</a:t>
            </a:r>
            <a:b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print(1+2)</a:t>
            </a:r>
            <a:b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a=1</a:t>
            </a:r>
            <a:b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b=2</a:t>
            </a:r>
            <a:b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print(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a+b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it's repl.it classes after that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involves input(), multiplication, decimals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last one involves integer-string conversion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"5" + "6" vs 5+6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(input()) and so on</a:t>
            </a:r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04092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614088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59904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The famous Steve Jobs once said:…</a:t>
            </a:r>
          </a:p>
          <a:p>
            <a:endParaRPr lang="en-SG" dirty="0"/>
          </a:p>
          <a:p>
            <a:r>
              <a:rPr lang="en-SG" dirty="0" smtClean="0"/>
              <a:t>The equally famous personality in GIC circles has said….</a:t>
            </a:r>
          </a:p>
          <a:p>
            <a:endParaRPr lang="en-SG" dirty="0"/>
          </a:p>
          <a:p>
            <a:r>
              <a:rPr lang="en-SG" dirty="0" smtClean="0"/>
              <a:t>So let’s look forward to a fun-filled session to gain some handy coding skills which has a potential to blossom into a core skill for you to be Future Ready in the tech-driven business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E07C7-BBCD-49B0-8C67-32BF909F34F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695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424719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362205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746227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019061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66975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SG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63997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RPA, automation, data</a:t>
            </a:r>
          </a:p>
          <a:p>
            <a:r>
              <a:rPr lang="en-US" dirty="0" smtClean="0"/>
              <a:t>Not to turn everyone into programmers – basic understanding, possibilities</a:t>
            </a:r>
          </a:p>
          <a:p>
            <a:r>
              <a:rPr lang="en-US" dirty="0" smtClean="0"/>
              <a:t>GIC use cases at the end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959478BD-D3BA-2045-AD99-A9F775F87DC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90478">
                <a:defRPr/>
              </a:pPr>
              <a:t>2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055841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92983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869431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Give roles – product</a:t>
            </a:r>
            <a:r>
              <a:rPr lang="en-GB" baseline="0" dirty="0" smtClean="0"/>
              <a:t> owner</a:t>
            </a:r>
            <a:r>
              <a:rPr lang="en-GB" dirty="0" smtClean="0"/>
              <a:t>,</a:t>
            </a:r>
            <a:r>
              <a:rPr lang="en-GB" baseline="0" dirty="0" smtClean="0"/>
              <a:t> tester, developer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962089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sz="1300" dirty="0"/>
              <a:t>5 min - Opening vid </a:t>
            </a:r>
            <a:endParaRPr lang="en-SG" sz="1300" dirty="0"/>
          </a:p>
          <a:p>
            <a:pPr lvl="0"/>
            <a:r>
              <a:rPr lang="en-GB" sz="1300" dirty="0"/>
              <a:t>15 min: Intro &amp; context</a:t>
            </a:r>
            <a:endParaRPr lang="en-SG" sz="1300" dirty="0"/>
          </a:p>
          <a:p>
            <a:pPr lvl="0"/>
            <a:r>
              <a:rPr lang="en-GB" sz="1300" dirty="0"/>
              <a:t>40 min: Scratch</a:t>
            </a:r>
            <a:endParaRPr lang="en-SG" sz="1300" dirty="0"/>
          </a:p>
          <a:p>
            <a:pPr lvl="0"/>
            <a:r>
              <a:rPr lang="en-GB" sz="1300" dirty="0"/>
              <a:t>30 min: Python</a:t>
            </a:r>
          </a:p>
          <a:p>
            <a:pPr defTabSz="990478">
              <a:defRPr/>
            </a:pPr>
            <a:r>
              <a:rPr lang="en-GB" sz="1300" dirty="0"/>
              <a:t>5 min: </a:t>
            </a:r>
            <a:r>
              <a:rPr lang="en-SG" sz="1300" dirty="0"/>
              <a:t>Code &amp; Algorithms</a:t>
            </a:r>
          </a:p>
          <a:p>
            <a:pPr lvl="0"/>
            <a:r>
              <a:rPr lang="en-GB" sz="1300" dirty="0"/>
              <a:t>15 min: Use Cases x2</a:t>
            </a:r>
            <a:endParaRPr lang="en-SG" sz="1300" dirty="0"/>
          </a:p>
          <a:p>
            <a:pPr lvl="0"/>
            <a:r>
              <a:rPr lang="en-GB" sz="1300" dirty="0"/>
              <a:t>5 min: Wrap up</a:t>
            </a:r>
            <a:endParaRPr lang="en-SG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332514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332916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923698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22867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494178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are just going</a:t>
            </a:r>
            <a:r>
              <a:rPr lang="en-GB" baseline="0" dirty="0" smtClean="0"/>
              <a:t> to learn some basic tags</a:t>
            </a:r>
          </a:p>
          <a:p>
            <a:endParaRPr lang="en-GB" baseline="0" dirty="0" smtClean="0"/>
          </a:p>
          <a:p>
            <a:r>
              <a:rPr lang="en-GB" baseline="0" dirty="0" smtClean="0"/>
              <a:t>Built piecemeal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0A965-BA09-4F15-881A-CFA3C922CB2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22615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14051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478">
              <a:defRPr/>
            </a:pPr>
            <a:r>
              <a:rPr lang="en-US" sz="1300" dirty="0"/>
              <a:t>Owner’s Mentality. </a:t>
            </a:r>
            <a:r>
              <a:rPr lang="en-US" sz="1300" dirty="0" err="1"/>
              <a:t>Agile’s</a:t>
            </a:r>
            <a:r>
              <a:rPr lang="en-US" sz="1300" dirty="0"/>
              <a:t> Project Owners</a:t>
            </a:r>
          </a:p>
          <a:p>
            <a:r>
              <a:rPr lang="en-US" sz="1300" dirty="0"/>
              <a:t>If someone wants to do renovation on your house, would you want to leave it with the person for 6 months? Or would you want to know exactly what the builder is going to change?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959478BD-D3BA-2045-AD99-A9F775F87DC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90478">
                <a:defRPr/>
              </a:pPr>
              <a:t>3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978839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714304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418317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209379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658008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368400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Now</a:t>
            </a:r>
            <a:r>
              <a:rPr lang="en-GB" baseline="0" dirty="0" smtClean="0"/>
              <a:t> you have a lot of containers. How do you find the container that contains the data point that you want. </a:t>
            </a:r>
          </a:p>
          <a:p>
            <a:r>
              <a:rPr lang="en-GB" baseline="0" dirty="0" smtClean="0"/>
              <a:t>For this exercise, we will be using a class as attribute identifier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Library – there are a lot of </a:t>
            </a:r>
            <a:r>
              <a:rPr lang="en-GB" baseline="0" dirty="0" err="1" smtClean="0"/>
              <a:t>ppl</a:t>
            </a:r>
            <a:r>
              <a:rPr lang="en-GB" baseline="0" dirty="0" smtClean="0"/>
              <a:t> developers out there that have created reusable libraries that simply things we commonly do. </a:t>
            </a:r>
          </a:p>
          <a:p>
            <a:r>
              <a:rPr lang="en-GB" baseline="0" dirty="0" smtClean="0"/>
              <a:t>Template that we can reuse for our coding. That have been predefined. For this programming, are importing two libraries. 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62298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509587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Now</a:t>
            </a:r>
            <a:r>
              <a:rPr lang="en-GB" baseline="0" dirty="0" smtClean="0"/>
              <a:t> you have a lot of containers. How do you find the container that contains the data point that you want. </a:t>
            </a:r>
          </a:p>
          <a:p>
            <a:r>
              <a:rPr lang="en-GB" baseline="0" dirty="0" smtClean="0"/>
              <a:t>For this exercise, we will be using a class as attribute identifier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Library – there are a lot of </a:t>
            </a:r>
            <a:r>
              <a:rPr lang="en-GB" baseline="0" dirty="0" err="1" smtClean="0"/>
              <a:t>ppl</a:t>
            </a:r>
            <a:r>
              <a:rPr lang="en-GB" baseline="0" dirty="0" smtClean="0"/>
              <a:t> developers out there that have created reusable libraries that simply things we commonly do. </a:t>
            </a:r>
          </a:p>
          <a:p>
            <a:r>
              <a:rPr lang="en-GB" baseline="0" dirty="0" smtClean="0"/>
              <a:t>Template that we can reuse for our coding. That have been predefined. For this programming, are importing two libraries. 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924896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097906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9079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Process</a:t>
            </a:r>
            <a:r>
              <a:rPr lang="en-US" baseline="0" dirty="0" smtClean="0"/>
              <a:t> of breaking down problems</a:t>
            </a:r>
          </a:p>
          <a:p>
            <a:r>
              <a:rPr lang="en-SG" baseline="0" dirty="0" smtClean="0"/>
              <a:t>Practice of breaking logic into a set of instructional processes</a:t>
            </a:r>
          </a:p>
          <a:p>
            <a:endParaRPr lang="en-SG" baseline="0" dirty="0" smtClean="0"/>
          </a:p>
          <a:p>
            <a:pPr defTabSz="990478">
              <a:defRPr/>
            </a:pPr>
            <a:r>
              <a:rPr lang="en-SG" dirty="0" smtClean="0"/>
              <a:t>Improves logical thinking by breaking a problem into a set of </a:t>
            </a:r>
            <a:endParaRPr lang="en-US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630047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SG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45462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425860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are just going</a:t>
            </a:r>
            <a:r>
              <a:rPr lang="en-GB" baseline="0" dirty="0" smtClean="0"/>
              <a:t> to learn some basic tags</a:t>
            </a:r>
          </a:p>
          <a:p>
            <a:endParaRPr lang="en-GB" baseline="0" dirty="0" smtClean="0"/>
          </a:p>
          <a:p>
            <a:r>
              <a:rPr lang="en-GB" baseline="0" dirty="0" smtClean="0"/>
              <a:t>Built piecemeal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0A965-BA09-4F15-881A-CFA3C922CB28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0542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996450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310903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491892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sz="1300" dirty="0"/>
              <a:t>5 min - Opening vid </a:t>
            </a:r>
            <a:endParaRPr lang="en-SG" sz="1300" dirty="0"/>
          </a:p>
          <a:p>
            <a:pPr lvl="0"/>
            <a:r>
              <a:rPr lang="en-GB" sz="1300" dirty="0"/>
              <a:t>15 min: Intro &amp; context</a:t>
            </a:r>
            <a:endParaRPr lang="en-SG" sz="1300" dirty="0"/>
          </a:p>
          <a:p>
            <a:pPr lvl="0"/>
            <a:r>
              <a:rPr lang="en-GB" sz="1300" dirty="0"/>
              <a:t>40 min: Scratch</a:t>
            </a:r>
            <a:endParaRPr lang="en-SG" sz="1300" dirty="0"/>
          </a:p>
          <a:p>
            <a:pPr lvl="0"/>
            <a:r>
              <a:rPr lang="en-GB" sz="1300" dirty="0"/>
              <a:t>30 min: Python</a:t>
            </a:r>
          </a:p>
          <a:p>
            <a:pPr defTabSz="990478">
              <a:defRPr/>
            </a:pPr>
            <a:r>
              <a:rPr lang="en-GB" sz="1300" dirty="0"/>
              <a:t>5 min: </a:t>
            </a:r>
            <a:r>
              <a:rPr lang="en-SG" sz="1300" dirty="0"/>
              <a:t>Code &amp; Algorithms</a:t>
            </a:r>
          </a:p>
          <a:p>
            <a:pPr lvl="0"/>
            <a:r>
              <a:rPr lang="en-GB" sz="1300" dirty="0"/>
              <a:t>15 min: Use Cases x2</a:t>
            </a:r>
            <a:endParaRPr lang="en-SG" sz="1300" dirty="0"/>
          </a:p>
          <a:p>
            <a:pPr lvl="0"/>
            <a:r>
              <a:rPr lang="en-GB" sz="1300" dirty="0"/>
              <a:t>5 min: Wrap up</a:t>
            </a:r>
            <a:endParaRPr lang="en-SG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276468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080594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842495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sz="1300" dirty="0"/>
              <a:t>5 min - Opening vid </a:t>
            </a:r>
            <a:endParaRPr lang="en-SG" sz="1300" dirty="0"/>
          </a:p>
          <a:p>
            <a:pPr lvl="0"/>
            <a:r>
              <a:rPr lang="en-GB" sz="1300" dirty="0"/>
              <a:t>15 min: Intro &amp; context</a:t>
            </a:r>
            <a:endParaRPr lang="en-SG" sz="1300" dirty="0"/>
          </a:p>
          <a:p>
            <a:pPr lvl="0"/>
            <a:r>
              <a:rPr lang="en-GB" sz="1300" dirty="0"/>
              <a:t>40 min: Scratch</a:t>
            </a:r>
            <a:endParaRPr lang="en-SG" sz="1300" dirty="0"/>
          </a:p>
          <a:p>
            <a:pPr lvl="0"/>
            <a:r>
              <a:rPr lang="en-GB" sz="1300" dirty="0"/>
              <a:t>30 min: Python</a:t>
            </a:r>
          </a:p>
          <a:p>
            <a:pPr defTabSz="990478">
              <a:defRPr/>
            </a:pPr>
            <a:r>
              <a:rPr lang="en-GB" sz="1300" dirty="0"/>
              <a:t>5 min: </a:t>
            </a:r>
            <a:r>
              <a:rPr lang="en-SG" sz="1300" dirty="0"/>
              <a:t>Code &amp; Algorithms</a:t>
            </a:r>
          </a:p>
          <a:p>
            <a:pPr lvl="0"/>
            <a:r>
              <a:rPr lang="en-GB" sz="1300" dirty="0"/>
              <a:t>15 min: Use Cases x2</a:t>
            </a:r>
            <a:endParaRPr lang="en-SG" sz="1300" dirty="0"/>
          </a:p>
          <a:p>
            <a:pPr lvl="0"/>
            <a:r>
              <a:rPr lang="en-GB" sz="1300" dirty="0"/>
              <a:t>5 min: Wrap up</a:t>
            </a:r>
            <a:endParaRPr lang="en-SG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21166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sz="1300" dirty="0"/>
              <a:t>5 min - Opening vid </a:t>
            </a:r>
            <a:endParaRPr lang="en-SG" sz="1300" dirty="0"/>
          </a:p>
          <a:p>
            <a:pPr lvl="0"/>
            <a:r>
              <a:rPr lang="en-GB" sz="1300" dirty="0"/>
              <a:t>15 min: Intro &amp; context</a:t>
            </a:r>
            <a:endParaRPr lang="en-SG" sz="1300" dirty="0"/>
          </a:p>
          <a:p>
            <a:pPr lvl="0"/>
            <a:r>
              <a:rPr lang="en-GB" sz="1300" dirty="0"/>
              <a:t>40 min: Scratch</a:t>
            </a:r>
            <a:endParaRPr lang="en-SG" sz="1300" dirty="0"/>
          </a:p>
          <a:p>
            <a:pPr lvl="0"/>
            <a:r>
              <a:rPr lang="en-GB" sz="1300" dirty="0"/>
              <a:t>30 min: Python</a:t>
            </a:r>
          </a:p>
          <a:p>
            <a:pPr defTabSz="990478">
              <a:defRPr/>
            </a:pPr>
            <a:r>
              <a:rPr lang="en-GB" sz="1300" dirty="0"/>
              <a:t>5 min: </a:t>
            </a:r>
            <a:r>
              <a:rPr lang="en-SG" sz="1300" dirty="0"/>
              <a:t>Code &amp; Algorithms</a:t>
            </a:r>
          </a:p>
          <a:p>
            <a:pPr lvl="0"/>
            <a:r>
              <a:rPr lang="en-GB" sz="1300" dirty="0"/>
              <a:t>15 min: Use Cases x2</a:t>
            </a:r>
            <a:endParaRPr lang="en-SG" sz="1300" dirty="0"/>
          </a:p>
          <a:p>
            <a:pPr lvl="0"/>
            <a:r>
              <a:rPr lang="en-GB" sz="1300" dirty="0"/>
              <a:t>5 min: Wrap up</a:t>
            </a:r>
            <a:endParaRPr lang="en-SG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50173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765583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084196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55928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[Probably need a better picture for this]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03470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65925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48396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Online</a:t>
            </a:r>
            <a:r>
              <a:rPr lang="en-US" baseline="0" dirty="0" smtClean="0"/>
              <a:t> editor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8626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329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0B6DD-A5BC-4D3E-9954-CC8E35099420}" type="datetime1">
              <a:rPr lang="en-SG" smtClean="0"/>
              <a:t>7/11/2017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72583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B59A2-FA96-46B4-A784-31BC18E50352}" type="datetime1">
              <a:rPr lang="en-SG" smtClean="0"/>
              <a:t>7/11/2017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637769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E1935-1746-496C-ABFC-86D0696AF507}" type="datetime1">
              <a:rPr lang="en-SG" smtClean="0"/>
              <a:t>7/11/2017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08129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0548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22"/>
            <a:ext cx="7886700" cy="603059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47898"/>
            <a:ext cx="7886700" cy="569294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E280B96-4AF0-40F9-BA3A-67D96AFD6FB3}" type="datetime1">
              <a:rPr lang="en-SG" smtClean="0"/>
              <a:pPr/>
              <a:t>7/11/2017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39429" y="120177"/>
            <a:ext cx="1970191" cy="365125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r>
              <a:rPr lang="en-SG" dirty="0" smtClean="0"/>
              <a:t>Python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58252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0548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661E995-7B4D-4B90-80AE-B4962E56205B}" type="datetime1">
              <a:rPr lang="en-SG" smtClean="0"/>
              <a:pPr/>
              <a:t>7/11/2017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97487" y="120177"/>
            <a:ext cx="1912134" cy="365125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r>
              <a:rPr lang="en-SG" dirty="0" smtClean="0"/>
              <a:t>Python</a:t>
            </a:r>
            <a:endParaRPr lang="en-SG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422"/>
            <a:ext cx="7886700" cy="603059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7092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0548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661E995-7B4D-4B90-80AE-B4962E56205B}" type="datetime1">
              <a:rPr lang="en-SG" smtClean="0"/>
              <a:pPr/>
              <a:t>7/11/2017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97487" y="120177"/>
            <a:ext cx="1912134" cy="365125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r>
              <a:rPr lang="en-SG" dirty="0" smtClean="0"/>
              <a:t>Python</a:t>
            </a:r>
            <a:endParaRPr lang="en-SG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422"/>
            <a:ext cx="7886700" cy="603059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407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72E4E-2D3D-4400-A3D4-F3DD2578AB44}" type="datetime1">
              <a:rPr lang="en-SG" smtClean="0"/>
              <a:t>7/11/2017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80828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4DFE3-8E62-48BF-BDF2-AC4841B760AF}" type="datetime1">
              <a:rPr lang="en-SG" smtClean="0"/>
              <a:t>7/11/2017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2187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4C417-56D3-45AF-B4E6-E404FE9CE9E2}" type="datetime1">
              <a:rPr lang="en-SG" smtClean="0"/>
              <a:t>7/11/2017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89815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A8A83-9A5C-4E2F-AA3B-96F0367FFFB0}" type="datetime1">
              <a:rPr lang="en-SG" smtClean="0"/>
              <a:t>7/11/2017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09202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EFBEF-BAD7-44BB-944C-4EEDA5782B8B}" type="datetime1">
              <a:rPr lang="en-SG" smtClean="0"/>
              <a:t>7/11/2017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36204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1" y="0"/>
            <a:ext cx="9144001" cy="6054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724930"/>
            <a:ext cx="7886700" cy="9657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715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5CFCD-90AF-43E3-816F-E3EA9F4D8C99}" type="datetime1">
              <a:rPr lang="en-SG" smtClean="0"/>
              <a:t>7/11/2017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2508" y="120177"/>
            <a:ext cx="8871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A45A868-1959-4AFC-8B73-586BE1BEEA10}" type="slidenum">
              <a:rPr lang="en-SG" smtClean="0"/>
              <a:pPr/>
              <a:t>‹#›</a:t>
            </a:fld>
            <a:r>
              <a:rPr lang="en-SG" dirty="0" smtClean="0"/>
              <a:t>/50</a:t>
            </a:r>
            <a:endParaRPr lang="en-SG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73882" y="102684"/>
            <a:ext cx="3402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Intro to Coding 2017</a:t>
            </a:r>
            <a:endParaRPr lang="en-SG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603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708" r:id="rId4"/>
    <p:sldLayoutId id="2147483663" r:id="rId5"/>
    <p:sldLayoutId id="2147483664" r:id="rId6"/>
    <p:sldLayoutId id="2147483665" r:id="rId7"/>
    <p:sldLayoutId id="2147483666" r:id="rId8"/>
    <p:sldLayoutId id="2147483668" r:id="rId9"/>
    <p:sldLayoutId id="2147483669" r:id="rId10"/>
    <p:sldLayoutId id="2147483670" r:id="rId11"/>
    <p:sldLayoutId id="214748367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rebot.chat/index.html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Why Code?</a:t>
            </a:r>
            <a:endParaRPr lang="en-SG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10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62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Real Code! Step-by-Step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Appetizer </a:t>
            </a:r>
          </a:p>
          <a:p>
            <a:pPr lvl="1"/>
            <a:r>
              <a:rPr lang="en-GB" dirty="0" smtClean="0"/>
              <a:t>Print “Hello World”</a:t>
            </a:r>
          </a:p>
          <a:p>
            <a:pPr lvl="1"/>
            <a:r>
              <a:rPr lang="en-GB" dirty="0" smtClean="0"/>
              <a:t>Explain concept of variables (</a:t>
            </a:r>
            <a:r>
              <a:rPr lang="en-GB" b="1" u="sng" dirty="0" smtClean="0"/>
              <a:t>containers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Create a string variable “name”</a:t>
            </a:r>
          </a:p>
          <a:p>
            <a:pPr lvl="1"/>
            <a:r>
              <a:rPr lang="en-GB" dirty="0" smtClean="0"/>
              <a:t>Print “Hello, my name is …”</a:t>
            </a:r>
          </a:p>
          <a:p>
            <a:r>
              <a:rPr lang="en-GB" dirty="0" smtClean="0"/>
              <a:t>Main Course</a:t>
            </a:r>
          </a:p>
          <a:p>
            <a:pPr lvl="1"/>
            <a:r>
              <a:rPr lang="en-GB" dirty="0" smtClean="0"/>
              <a:t>Try addition, multiplication, division, subtraction</a:t>
            </a:r>
          </a:p>
          <a:p>
            <a:pPr lvl="1"/>
            <a:r>
              <a:rPr lang="en-GB" dirty="0" smtClean="0"/>
              <a:t>QN: what is 1 + 1? </a:t>
            </a:r>
          </a:p>
          <a:p>
            <a:pPr lvl="1"/>
            <a:r>
              <a:rPr lang="en-GB" dirty="0" smtClean="0"/>
              <a:t>Concept of variable types - integers, string etc.</a:t>
            </a:r>
          </a:p>
          <a:p>
            <a:pPr lvl="1"/>
            <a:r>
              <a:rPr lang="en-GB" dirty="0" smtClean="0"/>
              <a:t>Concept of (IF .. THEN .. ELSE)</a:t>
            </a:r>
          </a:p>
          <a:p>
            <a:r>
              <a:rPr lang="en-GB" dirty="0" smtClean="0"/>
              <a:t>Dessert </a:t>
            </a:r>
          </a:p>
          <a:p>
            <a:pPr lvl="1"/>
            <a:r>
              <a:rPr lang="en-GB" dirty="0" smtClean="0"/>
              <a:t>Recap + Free-to-play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</p:spTree>
    <p:extLst>
      <p:ext uri="{BB962C8B-B14F-4D97-AF65-F5344CB8AC3E}">
        <p14:creationId xmlns:p14="http://schemas.microsoft.com/office/powerpoint/2010/main" val="366823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Hey wait, isn’t this </a:t>
            </a:r>
            <a:r>
              <a:rPr lang="en-US" dirty="0"/>
              <a:t>f</a:t>
            </a:r>
            <a:r>
              <a:rPr lang="en-US" dirty="0" smtClean="0"/>
              <a:t>amiliar?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Excel Formulas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Describe outcome with expressions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Cell = IF(SUM(A:A) &gt; 1, SUM(A:A), “No”)</a:t>
            </a:r>
          </a:p>
          <a:p>
            <a:pPr marL="457200" lvl="1" indent="0">
              <a:buNone/>
            </a:pPr>
            <a:endParaRPr lang="en-S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dirty="0" smtClean="0">
                <a:latin typeface="Arial" panose="020B0604020202020204" pitchFamily="34" charset="0"/>
                <a:cs typeface="Arial" panose="020B0604020202020204" pitchFamily="34" charset="0"/>
              </a:rPr>
              <a:t>Excel Worksheet Cells</a:t>
            </a: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SG" dirty="0" smtClean="0">
                <a:latin typeface="Arial" panose="020B0604020202020204" pitchFamily="34" charset="0"/>
                <a:cs typeface="Arial" panose="020B0604020202020204" pitchFamily="34" charset="0"/>
              </a:rPr>
              <a:t>Think of “Cells” like “Containers”</a:t>
            </a: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60404" y="3668092"/>
            <a:ext cx="7854946" cy="2872751"/>
            <a:chOff x="660404" y="3668092"/>
            <a:chExt cx="7854946" cy="287275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b="9711"/>
            <a:stretch/>
          </p:blipFill>
          <p:spPr>
            <a:xfrm>
              <a:off x="660404" y="3668092"/>
              <a:ext cx="7854946" cy="287275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146628" y="4919801"/>
              <a:ext cx="22154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 smtClean="0">
                  <a:solidFill>
                    <a:srgbClr val="00B050"/>
                  </a:solidFill>
                </a:rPr>
                <a:t>I am an Excel Worksheet</a:t>
              </a:r>
              <a:endParaRPr lang="en-GB" sz="1600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118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Logical Design &gt;&gt; Code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Coding easy to learn (And, can be fun </a:t>
            </a:r>
            <a:r>
              <a:rPr lang="en-US" sz="3200" dirty="0" smtClean="0">
                <a:sym typeface="Wingdings" panose="05000000000000000000" pitchFamily="2" charset="2"/>
              </a:rPr>
              <a:t></a:t>
            </a:r>
            <a:r>
              <a:rPr lang="en-US" sz="3200" dirty="0" smtClean="0"/>
              <a:t>)</a:t>
            </a:r>
          </a:p>
          <a:p>
            <a:pPr lvl="1"/>
            <a:r>
              <a:rPr lang="en-US" sz="2800" dirty="0" smtClean="0"/>
              <a:t>Writing a recipes: EASY</a:t>
            </a:r>
          </a:p>
          <a:p>
            <a:pPr lvl="1"/>
            <a:r>
              <a:rPr lang="en-US" sz="2800" dirty="0" smtClean="0"/>
              <a:t>Creating a recipe: HARD</a:t>
            </a:r>
          </a:p>
          <a:p>
            <a:endParaRPr lang="en-US" sz="3200" dirty="0" smtClean="0"/>
          </a:p>
          <a:p>
            <a:r>
              <a:rPr lang="en-US" sz="3200" dirty="0" smtClean="0"/>
              <a:t>Given set of values: 5</a:t>
            </a:r>
            <a:r>
              <a:rPr lang="en-US" sz="3200" dirty="0"/>
              <a:t>, 9, 10, 4, 11, 3, 6</a:t>
            </a:r>
          </a:p>
          <a:p>
            <a:pPr lvl="1"/>
            <a:r>
              <a:rPr lang="en-US" sz="2800" dirty="0" smtClean="0"/>
              <a:t>Highest and lowest number?</a:t>
            </a:r>
          </a:p>
          <a:p>
            <a:pPr lvl="1"/>
            <a:r>
              <a:rPr lang="en-US" sz="2800" dirty="0" smtClean="0"/>
              <a:t>What’s your recipe</a:t>
            </a:r>
            <a:r>
              <a:rPr lang="en-US" sz="2800" dirty="0"/>
              <a:t>?</a:t>
            </a:r>
          </a:p>
          <a:p>
            <a:endParaRPr lang="en-US" sz="3200" dirty="0" smtClean="0"/>
          </a:p>
          <a:p>
            <a:r>
              <a:rPr lang="en-US" sz="3200" dirty="0" smtClean="0"/>
              <a:t>Don’t just translate your work procedures to code. </a:t>
            </a:r>
          </a:p>
          <a:p>
            <a:pPr lvl="1"/>
            <a:r>
              <a:rPr lang="en-US" dirty="0" smtClean="0"/>
              <a:t>Simplify and refine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</p:spTree>
    <p:extLst>
      <p:ext uri="{BB962C8B-B14F-4D97-AF65-F5344CB8AC3E}">
        <p14:creationId xmlns:p14="http://schemas.microsoft.com/office/powerpoint/2010/main" val="104131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Golden Quotes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906156" y="1369453"/>
            <a:ext cx="5494458" cy="4503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50"/>
              </a:spcBef>
              <a:buClr>
                <a:schemeClr val="accent1"/>
              </a:buClr>
              <a:buSzPct val="80000"/>
            </a:pP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skills that programing brings out in every one of us is </a:t>
            </a:r>
            <a:r>
              <a:rPr lang="en-US" sz="3200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logical/analytical thinking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the ability to solve problems in a creative 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manner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>
              <a:spcBef>
                <a:spcPts val="750"/>
              </a:spcBef>
              <a:buClr>
                <a:schemeClr val="accent1"/>
              </a:buClr>
              <a:buSzPct val="80000"/>
            </a:pPr>
            <a:r>
              <a:rPr lang="en-SG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				</a:t>
            </a:r>
            <a:r>
              <a:rPr lang="en-SG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SG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Hoe </a:t>
            </a:r>
            <a:r>
              <a:rPr lang="en-SG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Yin</a:t>
            </a:r>
            <a:endParaRPr lang="en-SG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7128" y="1649506"/>
            <a:ext cx="1755043" cy="178290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1" t="224" r="37961" b="-224"/>
          <a:stretch/>
        </p:blipFill>
        <p:spPr>
          <a:xfrm>
            <a:off x="6696591" y="1369453"/>
            <a:ext cx="2207173" cy="46922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05481"/>
            <a:ext cx="893193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6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endParaRPr lang="en-GB" sz="16600" dirty="0"/>
          </a:p>
        </p:txBody>
      </p:sp>
      <p:sp>
        <p:nvSpPr>
          <p:cNvPr id="10" name="Rectangle 9"/>
          <p:cNvSpPr/>
          <p:nvPr/>
        </p:nvSpPr>
        <p:spPr>
          <a:xfrm>
            <a:off x="4834944" y="3519424"/>
            <a:ext cx="893193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750"/>
              </a:spcBef>
              <a:buClr>
                <a:schemeClr val="accent1"/>
              </a:buClr>
              <a:buSzPct val="80000"/>
            </a:pPr>
            <a:r>
              <a:rPr lang="en-US" sz="16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sz="16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70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Lunch-Break</a:t>
            </a:r>
            <a:endParaRPr lang="en-GB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12.30pm – 1.00pm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30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78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Install Telegram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Wifi</a:t>
            </a:r>
            <a:r>
              <a:rPr lang="en-GB" dirty="0" smtClean="0"/>
              <a:t>-Access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0" y="847725"/>
            <a:ext cx="9144000" cy="5692775"/>
          </a:xfrm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en-GB" sz="4000" dirty="0" smtClean="0">
                <a:solidFill>
                  <a:schemeClr val="bg1">
                    <a:lumMod val="75000"/>
                  </a:schemeClr>
                </a:solidFill>
                <a:latin typeface="Arial Narrow" panose="020B0606020202030204" pitchFamily="34" charset="0"/>
              </a:rPr>
              <a:t>SSID</a:t>
            </a:r>
            <a:endParaRPr lang="en-GB" sz="4400" dirty="0" smtClean="0">
              <a:solidFill>
                <a:schemeClr val="bg1">
                  <a:lumMod val="75000"/>
                </a:schemeClr>
              </a:solidFill>
              <a:latin typeface="Arial Narrow" panose="020B0606020202030204" pitchFamily="34" charset="0"/>
            </a:endParaRPr>
          </a:p>
          <a:p>
            <a:pPr marL="0" indent="0" algn="ctr">
              <a:buNone/>
            </a:pPr>
            <a:r>
              <a:rPr lang="en-GB" sz="6000" b="1" dirty="0" smtClean="0">
                <a:latin typeface="Arial Narrow" panose="020B0606020202030204" pitchFamily="34" charset="0"/>
              </a:rPr>
              <a:t>ISPVMF_RETREAT_2017</a:t>
            </a:r>
            <a:endParaRPr lang="en-GB" sz="5400" b="1" dirty="0" smtClean="0">
              <a:latin typeface="Arial Narrow" panose="020B0606020202030204" pitchFamily="34" charset="0"/>
            </a:endParaRPr>
          </a:p>
          <a:p>
            <a:pPr marL="0" indent="0" algn="ctr">
              <a:buNone/>
            </a:pPr>
            <a:endParaRPr lang="en-GB" sz="5400" dirty="0" smtClean="0">
              <a:latin typeface="Arial Narrow" panose="020B0606020202030204" pitchFamily="34" charset="0"/>
            </a:endParaRPr>
          </a:p>
          <a:p>
            <a:pPr marL="0" indent="0" algn="ctr">
              <a:buNone/>
            </a:pPr>
            <a:r>
              <a:rPr lang="en-GB" sz="4000" dirty="0" smtClean="0">
                <a:solidFill>
                  <a:schemeClr val="bg1">
                    <a:lumMod val="75000"/>
                  </a:schemeClr>
                </a:solidFill>
                <a:latin typeface="Arial Narrow" panose="020B0606020202030204" pitchFamily="34" charset="0"/>
              </a:rPr>
              <a:t>PASSWORD</a:t>
            </a:r>
          </a:p>
          <a:p>
            <a:pPr marL="0" indent="0" algn="ctr">
              <a:buNone/>
            </a:pPr>
            <a:r>
              <a:rPr lang="en-GB" sz="6600" b="1" dirty="0" smtClean="0">
                <a:latin typeface="Arial Narrow" panose="020B0606020202030204" pitchFamily="34" charset="0"/>
              </a:rPr>
              <a:t>ISPVMF_2017</a:t>
            </a:r>
            <a:endParaRPr lang="en-GB" sz="6600" b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46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 smtClean="0"/>
              <a:t>Install Telegram</a:t>
            </a:r>
            <a:endParaRPr lang="en-SG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1: Install Telegram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910" y="891310"/>
            <a:ext cx="2985711" cy="5307932"/>
          </a:xfrm>
          <a:prstGeom prst="rect">
            <a:avLst/>
          </a:prstGeom>
        </p:spPr>
      </p:pic>
      <p:pic>
        <p:nvPicPr>
          <p:cNvPr id="2052" name="Picture 4" descr="Image result for download from google and appsto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55" y="5426348"/>
            <a:ext cx="2231979" cy="77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download from google and appsto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55" y="4631352"/>
            <a:ext cx="2238801" cy="66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telegram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3" r="18652"/>
          <a:stretch/>
        </p:blipFill>
        <p:spPr bwMode="auto">
          <a:xfrm>
            <a:off x="447101" y="1481851"/>
            <a:ext cx="2023885" cy="260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3031377" y="891310"/>
            <a:ext cx="2985711" cy="5307932"/>
            <a:chOff x="3031377" y="891310"/>
            <a:chExt cx="2985711" cy="530793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1377" y="891310"/>
              <a:ext cx="2985711" cy="5307932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3061852" y="3909848"/>
              <a:ext cx="2908023" cy="1944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062" name="Picture 14" descr="Image result for touch transparent 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70531" y="5708400"/>
            <a:ext cx="1499678" cy="98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93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839" y="1063699"/>
            <a:ext cx="2985711" cy="530793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Install Telegram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2: Register Account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>
            <a:off x="5902747" y="1063699"/>
            <a:ext cx="2985711" cy="5307932"/>
            <a:chOff x="5797643" y="1278472"/>
            <a:chExt cx="2985711" cy="530793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7643" y="1278472"/>
              <a:ext cx="2985711" cy="5307932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6277146" y="1917700"/>
              <a:ext cx="2244348" cy="317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00B0F0"/>
                  </a:solidFill>
                </a:rPr>
                <a:t>Your Phone Number</a:t>
              </a:r>
              <a:endParaRPr lang="en-US" dirty="0">
                <a:solidFill>
                  <a:srgbClr val="00B0F0"/>
                </a:solidFill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160698" y="1063699"/>
            <a:ext cx="262014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Register for </a:t>
            </a:r>
            <a:br>
              <a:rPr lang="en-GB" sz="2400" dirty="0" smtClean="0">
                <a:solidFill>
                  <a:srgbClr val="00B0F0"/>
                </a:solidFill>
              </a:rPr>
            </a:br>
            <a:r>
              <a:rPr lang="en-GB" sz="2400" dirty="0" smtClean="0">
                <a:solidFill>
                  <a:srgbClr val="00B0F0"/>
                </a:solidFill>
              </a:rPr>
              <a:t>an account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0B0F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Wait for an SMS passcode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srgbClr val="00B0F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Key in the passcode</a:t>
            </a:r>
          </a:p>
        </p:txBody>
      </p:sp>
    </p:spTree>
    <p:extLst>
      <p:ext uri="{BB962C8B-B14F-4D97-AF65-F5344CB8AC3E}">
        <p14:creationId xmlns:p14="http://schemas.microsoft.com/office/powerpoint/2010/main" val="114744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Install Telegram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3: Add @</a:t>
            </a:r>
            <a:r>
              <a:rPr lang="en-GB" dirty="0" err="1" smtClean="0"/>
              <a:t>ISPVMF_ReBot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839" y="1165589"/>
            <a:ext cx="2985711" cy="53079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908" y="1165589"/>
            <a:ext cx="2985711" cy="530793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60698" y="1063699"/>
            <a:ext cx="323414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Add a Chat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0B0F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Search for </a:t>
            </a:r>
            <a:r>
              <a:rPr lang="en-GB" sz="2400" dirty="0">
                <a:solidFill>
                  <a:srgbClr val="00B0F0"/>
                </a:solidFill>
              </a:rPr>
              <a:t/>
            </a:r>
            <a:br>
              <a:rPr lang="en-GB" sz="2400" dirty="0">
                <a:solidFill>
                  <a:srgbClr val="00B0F0"/>
                </a:solidFill>
              </a:rPr>
            </a:br>
            <a:r>
              <a:rPr lang="en-GB" sz="2400" dirty="0" smtClean="0">
                <a:solidFill>
                  <a:srgbClr val="00B0F0"/>
                </a:solidFill>
              </a:rPr>
              <a:t>@</a:t>
            </a:r>
            <a:r>
              <a:rPr lang="en-GB" sz="2400" dirty="0" err="1" smtClean="0">
                <a:solidFill>
                  <a:srgbClr val="00B0F0"/>
                </a:solidFill>
              </a:rPr>
              <a:t>ISPVMF_Rebot</a:t>
            </a:r>
            <a:endParaRPr lang="en-GB" sz="2400" dirty="0" smtClean="0">
              <a:solidFill>
                <a:srgbClr val="00B0F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0B0F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Select </a:t>
            </a:r>
            <a:br>
              <a:rPr lang="en-GB" sz="2400" dirty="0" smtClean="0">
                <a:solidFill>
                  <a:srgbClr val="00B0F0"/>
                </a:solidFill>
              </a:rPr>
            </a:br>
            <a:r>
              <a:rPr lang="en-GB" sz="2400" dirty="0" smtClean="0">
                <a:solidFill>
                  <a:srgbClr val="00B0F0"/>
                </a:solidFill>
              </a:rPr>
              <a:t>@</a:t>
            </a:r>
            <a:r>
              <a:rPr lang="en-GB" sz="2400" dirty="0" err="1" smtClean="0">
                <a:solidFill>
                  <a:srgbClr val="00B0F0"/>
                </a:solidFill>
              </a:rPr>
              <a:t>ISPVMF_Rebot</a:t>
            </a:r>
            <a:endParaRPr lang="en-GB" sz="2400" dirty="0" smtClean="0">
              <a:solidFill>
                <a:srgbClr val="00B0F0"/>
              </a:solidFill>
            </a:endParaRPr>
          </a:p>
        </p:txBody>
      </p:sp>
      <p:pic>
        <p:nvPicPr>
          <p:cNvPr id="12" name="Picture 14" descr="Image result for touch transparent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337" y="1518282"/>
            <a:ext cx="1499678" cy="98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62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Chatbot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 smtClean="0"/>
              <a:t>Putting it Together For the First Time</a:t>
            </a:r>
            <a:endParaRPr lang="en-SG" dirty="0"/>
          </a:p>
        </p:txBody>
      </p:sp>
      <p:sp>
        <p:nvSpPr>
          <p:cNvPr id="2" name="TextBox 1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30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07" b="20699"/>
          <a:stretch/>
        </p:blipFill>
        <p:spPr>
          <a:xfrm>
            <a:off x="-1" y="567519"/>
            <a:ext cx="9123480" cy="39414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67" y="4729893"/>
            <a:ext cx="2501733" cy="14081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64" b="21222"/>
          <a:stretch/>
        </p:blipFill>
        <p:spPr>
          <a:xfrm>
            <a:off x="5961396" y="4869491"/>
            <a:ext cx="2765619" cy="15685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711" y="4934807"/>
            <a:ext cx="3027374" cy="1303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617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2700" y="0"/>
            <a:ext cx="9156699" cy="6858000"/>
            <a:chOff x="-12700" y="0"/>
            <a:chExt cx="9156699" cy="68580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/>
            <a:srcRect t="1112" r="79452"/>
            <a:stretch/>
          </p:blipFill>
          <p:spPr>
            <a:xfrm>
              <a:off x="0" y="0"/>
              <a:ext cx="9143999" cy="6858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/>
            <a:srcRect l="6985" t="1000" r="7224"/>
            <a:stretch/>
          </p:blipFill>
          <p:spPr>
            <a:xfrm>
              <a:off x="-12700" y="215900"/>
              <a:ext cx="9144000" cy="5420515"/>
            </a:xfrm>
            <a:prstGeom prst="rect">
              <a:avLst/>
            </a:prstGeom>
          </p:spPr>
        </p:pic>
      </p:grpSp>
      <p:pic>
        <p:nvPicPr>
          <p:cNvPr id="9" name="Picture 6" descr="Image result for po kungfu panda transparen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1926409"/>
            <a:ext cx="2209799" cy="194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</a:t>
            </a:r>
            <a:r>
              <a:rPr lang="en-GB" dirty="0" err="1" smtClean="0"/>
              <a:t>upyter</a:t>
            </a:r>
            <a:r>
              <a:rPr lang="en-GB" dirty="0" smtClean="0"/>
              <a:t>: Integrated Python Editor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 smtClean="0"/>
              <a:t>02 </a:t>
            </a:r>
            <a:r>
              <a:rPr lang="en-SG" dirty="0" err="1" smtClean="0"/>
              <a:t>Chatbot</a:t>
            </a:r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45" y="786946"/>
            <a:ext cx="7877996" cy="60710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09669" y="2172638"/>
            <a:ext cx="654422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400" dirty="0" err="1" smtClean="0">
                <a:solidFill>
                  <a:schemeClr val="bg2">
                    <a:lumMod val="50000"/>
                  </a:schemeClr>
                </a:solidFill>
              </a:rPr>
              <a:t>Jupyter</a:t>
            </a:r>
            <a:r>
              <a:rPr lang="en-GB" sz="5400" dirty="0" smtClean="0">
                <a:solidFill>
                  <a:schemeClr val="bg2">
                    <a:lumMod val="50000"/>
                  </a:schemeClr>
                </a:solidFill>
              </a:rPr>
              <a:t> is integrated </a:t>
            </a:r>
          </a:p>
          <a:p>
            <a:pPr algn="ctr"/>
            <a:r>
              <a:rPr lang="en-GB" sz="5400" dirty="0" smtClean="0">
                <a:solidFill>
                  <a:schemeClr val="bg2">
                    <a:lumMod val="50000"/>
                  </a:schemeClr>
                </a:solidFill>
              </a:rPr>
              <a:t>with @</a:t>
            </a:r>
            <a:r>
              <a:rPr lang="en-GB" sz="5400" dirty="0" err="1" smtClean="0">
                <a:solidFill>
                  <a:schemeClr val="bg2">
                    <a:lumMod val="50000"/>
                  </a:schemeClr>
                </a:solidFill>
              </a:rPr>
              <a:t>ISPVMF_ReBot</a:t>
            </a:r>
            <a:r>
              <a:rPr lang="en-GB" sz="5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GB" sz="5400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n-GB" sz="5400" dirty="0" smtClean="0">
                <a:solidFill>
                  <a:schemeClr val="bg2">
                    <a:lumMod val="50000"/>
                  </a:schemeClr>
                </a:solidFill>
              </a:rPr>
              <a:t>on Telegram</a:t>
            </a:r>
            <a:endParaRPr lang="en-GB" sz="5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67543" y="5080000"/>
            <a:ext cx="6894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Next, lets see how your code changes on </a:t>
            </a:r>
            <a:r>
              <a:rPr lang="en-GB" sz="2000" dirty="0" err="1" smtClean="0">
                <a:solidFill>
                  <a:schemeClr val="bg1">
                    <a:lumMod val="65000"/>
                  </a:schemeClr>
                </a:solidFill>
              </a:rPr>
              <a:t>Jupyter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 algn="ctr"/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appear magically on your mobile phone</a:t>
            </a:r>
          </a:p>
        </p:txBody>
      </p:sp>
    </p:spTree>
    <p:extLst>
      <p:ext uri="{BB962C8B-B14F-4D97-AF65-F5344CB8AC3E}">
        <p14:creationId xmlns:p14="http://schemas.microsoft.com/office/powerpoint/2010/main" val="104819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Let the Magic Happen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76926"/>
            <a:ext cx="7886700" cy="5692945"/>
          </a:xfrm>
        </p:spPr>
        <p:txBody>
          <a:bodyPr>
            <a:normAutofit/>
          </a:bodyPr>
          <a:lstStyle/>
          <a:p>
            <a:r>
              <a:rPr lang="en-GB" dirty="0" smtClean="0"/>
              <a:t>Appetizer</a:t>
            </a:r>
          </a:p>
          <a:p>
            <a:pPr lvl="1"/>
            <a:r>
              <a:rPr lang="en-GB" dirty="0" smtClean="0"/>
              <a:t>Return “Hello World”</a:t>
            </a:r>
          </a:p>
          <a:p>
            <a:pPr lvl="1"/>
            <a:r>
              <a:rPr lang="en-GB" dirty="0" smtClean="0"/>
              <a:t>Return “Your Name”</a:t>
            </a:r>
          </a:p>
          <a:p>
            <a:r>
              <a:rPr lang="en-GB" sz="3200" dirty="0" smtClean="0"/>
              <a:t>Main Course</a:t>
            </a:r>
          </a:p>
          <a:p>
            <a:pPr lvl="1"/>
            <a:r>
              <a:rPr lang="en-GB" dirty="0" smtClean="0"/>
              <a:t>Lets make our chat bot smarter.</a:t>
            </a:r>
          </a:p>
          <a:p>
            <a:pPr lvl="1"/>
            <a:r>
              <a:rPr lang="en-GB" dirty="0" smtClean="0"/>
              <a:t>Return Sum (1 + 1)</a:t>
            </a:r>
          </a:p>
          <a:p>
            <a:pPr lvl="1"/>
            <a:r>
              <a:rPr lang="en-GB" dirty="0" smtClean="0"/>
              <a:t>Return (IF .. THEN .. ELSE)</a:t>
            </a:r>
          </a:p>
          <a:p>
            <a:r>
              <a:rPr lang="en-GB" sz="3200" dirty="0" smtClean="0"/>
              <a:t>Dessert</a:t>
            </a:r>
            <a:endParaRPr lang="en-GB" sz="3200" dirty="0"/>
          </a:p>
          <a:p>
            <a:pPr lvl="1"/>
            <a:r>
              <a:rPr lang="en-GB" dirty="0" smtClean="0"/>
              <a:t>Return random results. </a:t>
            </a:r>
          </a:p>
          <a:p>
            <a:pPr lvl="1"/>
            <a:r>
              <a:rPr lang="en-GB" dirty="0"/>
              <a:t>What is the day today?</a:t>
            </a:r>
          </a:p>
          <a:p>
            <a:pPr lvl="1"/>
            <a:r>
              <a:rPr lang="en-GB" dirty="0"/>
              <a:t>What is your name?</a:t>
            </a:r>
          </a:p>
          <a:p>
            <a:pPr lvl="1"/>
            <a:r>
              <a:rPr lang="en-GB" dirty="0"/>
              <a:t>I am bored?</a:t>
            </a:r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02 </a:t>
            </a:r>
            <a:r>
              <a:rPr lang="en-SG" dirty="0" err="1"/>
              <a:t>Chatbot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5285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Web-scraping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 smtClean="0"/>
              <a:t>Scraping Data From HTML</a:t>
            </a:r>
            <a:endParaRPr lang="en-SG" dirty="0"/>
          </a:p>
        </p:txBody>
      </p:sp>
      <p:sp>
        <p:nvSpPr>
          <p:cNvPr id="7" name="TextBox 6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60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84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2700" y="0"/>
            <a:ext cx="9156699" cy="6858000"/>
            <a:chOff x="-12700" y="0"/>
            <a:chExt cx="9156699" cy="68580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/>
            <a:srcRect t="1112" r="79452"/>
            <a:stretch/>
          </p:blipFill>
          <p:spPr>
            <a:xfrm>
              <a:off x="0" y="0"/>
              <a:ext cx="9143999" cy="6858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/>
            <a:srcRect l="6985" t="1000" r="7224"/>
            <a:stretch/>
          </p:blipFill>
          <p:spPr>
            <a:xfrm>
              <a:off x="-12700" y="215900"/>
              <a:ext cx="9144000" cy="5420515"/>
            </a:xfrm>
            <a:prstGeom prst="rect">
              <a:avLst/>
            </a:prstGeom>
          </p:spPr>
        </p:pic>
      </p:grpSp>
      <p:pic>
        <p:nvPicPr>
          <p:cNvPr id="10" name="Picture 16" descr="Image result for po kung fu panda transparent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1388" y="4660900"/>
            <a:ext cx="3800137" cy="217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15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HTML is</a:t>
            </a:r>
          </a:p>
          <a:p>
            <a:pPr lvl="1"/>
            <a:r>
              <a:rPr lang="en-GB" dirty="0"/>
              <a:t>T</a:t>
            </a:r>
            <a:r>
              <a:rPr lang="en-GB" dirty="0" smtClean="0"/>
              <a:t>he building block of websites.</a:t>
            </a:r>
          </a:p>
          <a:p>
            <a:pPr lvl="1"/>
            <a:r>
              <a:rPr lang="en-GB" dirty="0" smtClean="0"/>
              <a:t>Source code of the Web</a:t>
            </a:r>
            <a:endParaRPr lang="en-GB" sz="3200" dirty="0" smtClean="0"/>
          </a:p>
          <a:p>
            <a:r>
              <a:rPr lang="en-GB" sz="3200" dirty="0" smtClean="0"/>
              <a:t>Concept of HTML Tags</a:t>
            </a:r>
          </a:p>
          <a:p>
            <a:pPr lvl="1"/>
            <a:r>
              <a:rPr lang="en-GB" dirty="0" smtClean="0"/>
              <a:t>Open tags &lt;HTML&gt;</a:t>
            </a:r>
          </a:p>
          <a:p>
            <a:pPr lvl="1"/>
            <a:r>
              <a:rPr lang="en-GB" dirty="0" smtClean="0"/>
              <a:t>Close tags &lt;</a:t>
            </a:r>
            <a:r>
              <a:rPr lang="en-GB" b="1" dirty="0" smtClean="0">
                <a:solidFill>
                  <a:srgbClr val="00B050"/>
                </a:solidFill>
              </a:rPr>
              <a:t>/</a:t>
            </a:r>
            <a:r>
              <a:rPr lang="en-GB" dirty="0" smtClean="0"/>
              <a:t>HTML&gt;</a:t>
            </a:r>
          </a:p>
          <a:p>
            <a:r>
              <a:rPr lang="en-GB" sz="3200" dirty="0" smtClean="0"/>
              <a:t>Let’s see how to scrap data from HTML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What is HTML?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pic>
        <p:nvPicPr>
          <p:cNvPr id="6146" name="Picture 2" descr="Image result for htm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105" y="4297266"/>
            <a:ext cx="2243577" cy="224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72854" y="4394570"/>
            <a:ext cx="1142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bg1"/>
                </a:solidFill>
              </a:rPr>
              <a:t>HTML</a:t>
            </a:r>
            <a:endParaRPr lang="en-GB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1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Word Doc vs HTML Doc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630692" y="982014"/>
            <a:ext cx="17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Word Document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941122" y="982013"/>
            <a:ext cx="1769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HTML Document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92" y="1611847"/>
            <a:ext cx="3469004" cy="48189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122" y="1611847"/>
            <a:ext cx="3430590" cy="48189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47057" y="2939143"/>
            <a:ext cx="2612572" cy="1589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5050971" y="2939143"/>
            <a:ext cx="2612572" cy="1589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64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Word Doc vs HTML Doc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0692" y="982014"/>
            <a:ext cx="17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Word Document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4941122" y="982013"/>
            <a:ext cx="1769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HTML Document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92" y="1611847"/>
            <a:ext cx="3469004" cy="48189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122" y="1611847"/>
            <a:ext cx="3430590" cy="481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5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236746" y="1828996"/>
            <a:ext cx="2527394" cy="37610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&lt;HTML&gt;</a:t>
            </a: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r>
              <a:rPr lang="en-GB" sz="1350" dirty="0">
                <a:solidFill>
                  <a:srgbClr val="00B050"/>
                </a:solidFill>
              </a:rPr>
              <a:t>&lt;/HTML&gt;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16077" y="2612807"/>
            <a:ext cx="2163007" cy="214151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&lt;BODY&gt;</a:t>
            </a: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r>
              <a:rPr lang="en-GB" sz="1350" dirty="0">
                <a:solidFill>
                  <a:srgbClr val="00B050"/>
                </a:solidFill>
              </a:rPr>
              <a:t>&lt;/BODY&gt;</a:t>
            </a:r>
          </a:p>
          <a:p>
            <a:pPr algn="ctr"/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72584" y="3351402"/>
            <a:ext cx="1472078" cy="68446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 smtClean="0">
                <a:solidFill>
                  <a:srgbClr val="00B050"/>
                </a:solidFill>
              </a:rPr>
              <a:t>&lt;</a:t>
            </a:r>
            <a:r>
              <a:rPr lang="en-GB" sz="1350" dirty="0">
                <a:solidFill>
                  <a:srgbClr val="00B050"/>
                </a:solidFill>
              </a:rPr>
              <a:t>P </a:t>
            </a:r>
            <a:r>
              <a:rPr lang="en-GB" sz="1350" dirty="0">
                <a:solidFill>
                  <a:srgbClr val="FF0000"/>
                </a:solidFill>
              </a:rPr>
              <a:t>CLASS</a:t>
            </a:r>
            <a:r>
              <a:rPr lang="en-GB" sz="13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=“Text”</a:t>
            </a:r>
            <a:r>
              <a:rPr lang="en-GB" sz="1350" dirty="0" smtClean="0">
                <a:solidFill>
                  <a:srgbClr val="00B050"/>
                </a:solidFill>
              </a:rPr>
              <a:t>&gt;</a:t>
            </a:r>
            <a:endParaRPr lang="en-GB" sz="1350" dirty="0">
              <a:solidFill>
                <a:srgbClr val="00B050"/>
              </a:solidFill>
            </a:endParaRPr>
          </a:p>
          <a:p>
            <a:r>
              <a:rPr lang="en-GB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Hello World!</a:t>
            </a:r>
          </a:p>
          <a:p>
            <a:r>
              <a:rPr lang="en-GB" sz="1350" dirty="0" smtClean="0">
                <a:solidFill>
                  <a:srgbClr val="00B050"/>
                </a:solidFill>
              </a:rPr>
              <a:t>&lt;/P&gt;</a:t>
            </a:r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42394" y="1834439"/>
            <a:ext cx="2770682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>
                <a:solidFill>
                  <a:srgbClr val="00B050"/>
                </a:solidFill>
              </a:rPr>
              <a:t>&lt;HTML</a:t>
            </a:r>
            <a:r>
              <a:rPr lang="en-GB" sz="1350" dirty="0" smtClean="0">
                <a:solidFill>
                  <a:srgbClr val="00B050"/>
                </a:solidFill>
              </a:rPr>
              <a:t>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</a:t>
            </a:r>
            <a:r>
              <a:rPr lang="en-GB" sz="1350" dirty="0">
                <a:solidFill>
                  <a:srgbClr val="00B050"/>
                </a:solidFill>
              </a:rPr>
              <a:t>BODY&gt;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&lt;P </a:t>
            </a:r>
            <a:r>
              <a:rPr lang="en-GB" sz="1350" dirty="0" smtClean="0">
                <a:solidFill>
                  <a:srgbClr val="FF0000"/>
                </a:solidFill>
              </a:rPr>
              <a:t>CLASS</a:t>
            </a:r>
            <a:r>
              <a:rPr lang="en-GB" sz="13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=“Text”</a:t>
            </a:r>
            <a:r>
              <a:rPr lang="en-GB" sz="1350" dirty="0" smtClean="0">
                <a:solidFill>
                  <a:srgbClr val="00B050"/>
                </a:solidFill>
              </a:rPr>
              <a:t>&gt;</a:t>
            </a:r>
          </a:p>
          <a:p>
            <a:r>
              <a:rPr lang="en-GB" sz="1350" dirty="0" smtClean="0"/>
              <a:t>Hello </a:t>
            </a:r>
            <a:r>
              <a:rPr lang="en-GB" sz="1350" dirty="0"/>
              <a:t>World</a:t>
            </a:r>
            <a:r>
              <a:rPr lang="en-GB" sz="1350" dirty="0" smtClean="0"/>
              <a:t>!</a:t>
            </a:r>
            <a:br>
              <a:rPr lang="en-GB" sz="1350" dirty="0" smtClean="0"/>
            </a:br>
            <a:r>
              <a:rPr lang="en-GB" sz="1350" dirty="0" smtClean="0">
                <a:solidFill>
                  <a:srgbClr val="00B050"/>
                </a:solidFill>
              </a:rPr>
              <a:t>&lt;/P&gt;</a:t>
            </a:r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&lt;/</a:t>
            </a:r>
            <a:r>
              <a:rPr lang="en-GB" sz="1350" dirty="0">
                <a:solidFill>
                  <a:srgbClr val="00B050"/>
                </a:solidFill>
              </a:rPr>
              <a:t>BODY&gt;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&lt;/</a:t>
            </a:r>
            <a:r>
              <a:rPr lang="en-GB" sz="1350" dirty="0">
                <a:solidFill>
                  <a:srgbClr val="00B050"/>
                </a:solidFill>
              </a:rPr>
              <a:t>HTML&gt;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945398" y="1085494"/>
            <a:ext cx="2667000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/>
              <a:t>HTML </a:t>
            </a:r>
            <a:r>
              <a:rPr lang="en-GB" sz="1350" b="1" dirty="0" smtClean="0"/>
              <a:t>- RAW CODE</a:t>
            </a:r>
            <a:endParaRPr lang="en-GB" sz="1350" b="1" dirty="0"/>
          </a:p>
        </p:txBody>
      </p:sp>
      <p:sp>
        <p:nvSpPr>
          <p:cNvPr id="25" name="Rectangle 24"/>
          <p:cNvSpPr/>
          <p:nvPr/>
        </p:nvSpPr>
        <p:spPr>
          <a:xfrm>
            <a:off x="3236746" y="1086048"/>
            <a:ext cx="2527394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 smtClean="0"/>
              <a:t>HTML - CODE </a:t>
            </a:r>
            <a:r>
              <a:rPr lang="en-GB" sz="1350" b="1" dirty="0"/>
              <a:t>BLOCKS</a:t>
            </a:r>
          </a:p>
        </p:txBody>
      </p:sp>
      <p:sp>
        <p:nvSpPr>
          <p:cNvPr id="28" name="Title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HTML - Code Visualization</a:t>
            </a:r>
            <a:endParaRPr lang="en-GB" dirty="0"/>
          </a:p>
        </p:txBody>
      </p:sp>
      <p:sp>
        <p:nvSpPr>
          <p:cNvPr id="32" name="Down Arrow 31"/>
          <p:cNvSpPr/>
          <p:nvPr/>
        </p:nvSpPr>
        <p:spPr>
          <a:xfrm rot="8100000">
            <a:off x="7925090" y="3849038"/>
            <a:ext cx="500743" cy="45720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3" name="TextBox 32"/>
          <p:cNvSpPr txBox="1"/>
          <p:nvPr/>
        </p:nvSpPr>
        <p:spPr>
          <a:xfrm>
            <a:off x="5962959" y="4416321"/>
            <a:ext cx="2750117" cy="156966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These </a:t>
            </a:r>
            <a:r>
              <a:rPr lang="en-GB" sz="1600" dirty="0" smtClean="0">
                <a:solidFill>
                  <a:schemeClr val="bg1"/>
                </a:solidFill>
              </a:rPr>
              <a:t>values are enclosed in tags  (think of containers).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They are the </a:t>
            </a:r>
            <a:r>
              <a:rPr lang="en-GB" sz="1600" dirty="0" smtClean="0">
                <a:solidFill>
                  <a:schemeClr val="bg1"/>
                </a:solidFill>
              </a:rPr>
              <a:t>basic building blocks needed used </a:t>
            </a:r>
            <a:r>
              <a:rPr lang="en-GB" sz="1600" dirty="0">
                <a:solidFill>
                  <a:schemeClr val="bg1"/>
                </a:solidFill>
              </a:rPr>
              <a:t>to build basic </a:t>
            </a:r>
            <a:r>
              <a:rPr lang="en-GB" sz="1600" dirty="0" smtClean="0">
                <a:solidFill>
                  <a:schemeClr val="bg1"/>
                </a:solidFill>
              </a:rPr>
              <a:t>to complex websites</a:t>
            </a:r>
            <a:r>
              <a:rPr lang="en-GB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22117" y="1804504"/>
            <a:ext cx="2520025" cy="37610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 smtClean="0">
                <a:solidFill>
                  <a:srgbClr val="00B050"/>
                </a:solidFill>
              </a:rPr>
              <a:t>Container (HTML</a:t>
            </a:r>
            <a:r>
              <a:rPr lang="en-GB" sz="1350" dirty="0">
                <a:solidFill>
                  <a:srgbClr val="00B050"/>
                </a:solidFill>
              </a:rPr>
              <a:t>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07629" y="2588314"/>
            <a:ext cx="2160341" cy="21415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Container (BODY)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86238" y="3326908"/>
            <a:ext cx="1414615" cy="6844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Container </a:t>
            </a:r>
            <a:r>
              <a:rPr lang="en-GB" sz="1350" dirty="0" smtClean="0">
                <a:solidFill>
                  <a:srgbClr val="00B050"/>
                </a:solidFill>
              </a:rPr>
              <a:t>(P)</a:t>
            </a:r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29848" y="1086048"/>
            <a:ext cx="2527394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 smtClean="0"/>
              <a:t>HTML - NESTED CONTAINERS</a:t>
            </a:r>
            <a:endParaRPr lang="en-GB" sz="1350" b="1" dirty="0"/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97487" y="120177"/>
            <a:ext cx="1912134" cy="365125"/>
          </a:xfrm>
        </p:spPr>
        <p:txBody>
          <a:bodyPr/>
          <a:lstStyle/>
          <a:p>
            <a:r>
              <a:rPr lang="en-GB" dirty="0"/>
              <a:t>03 Web-scraping</a:t>
            </a:r>
          </a:p>
        </p:txBody>
      </p:sp>
    </p:spTree>
    <p:extLst>
      <p:ext uri="{BB962C8B-B14F-4D97-AF65-F5344CB8AC3E}">
        <p14:creationId xmlns:p14="http://schemas.microsoft.com/office/powerpoint/2010/main" val="411371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Word Doc vs HTML Doc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0692" y="982014"/>
            <a:ext cx="17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Word Document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4941122" y="982013"/>
            <a:ext cx="1769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HTML Document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92" y="1611847"/>
            <a:ext cx="3469004" cy="48189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122" y="1611847"/>
            <a:ext cx="3430590" cy="481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0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3" t="10786" r="11897" b="494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651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72966" y="3790623"/>
            <a:ext cx="8432908" cy="3746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&lt;</a:t>
            </a:r>
            <a:r>
              <a:rPr lang="en-GB" sz="2400" dirty="0" err="1">
                <a:solidFill>
                  <a:srgbClr val="00B050"/>
                </a:solidFill>
                <a:latin typeface="Arial Narrow" panose="020B0606020202030204" pitchFamily="34" charset="0"/>
              </a:rPr>
              <a:t>i</a:t>
            </a:r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&gt;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Sexy Italicized Words!</a:t>
            </a:r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&lt;/</a:t>
            </a:r>
            <a:r>
              <a:rPr lang="en-GB" sz="2400" dirty="0" err="1">
                <a:solidFill>
                  <a:srgbClr val="00B050"/>
                </a:solidFill>
                <a:latin typeface="Arial Narrow" panose="020B0606020202030204" pitchFamily="34" charset="0"/>
              </a:rPr>
              <a:t>i</a:t>
            </a:r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&gt;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2966" y="4210132"/>
            <a:ext cx="8432908" cy="3746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&lt;font </a:t>
            </a:r>
            <a:r>
              <a:rPr lang="en-GB" sz="2400" dirty="0" err="1">
                <a:solidFill>
                  <a:srgbClr val="00B050"/>
                </a:solidFill>
                <a:latin typeface="Arial Narrow" panose="020B0606020202030204" pitchFamily="34" charset="0"/>
              </a:rPr>
              <a:t>color</a:t>
            </a:r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=“green”&gt;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Green is the new black!</a:t>
            </a:r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&lt;/font&gt;</a:t>
            </a:r>
            <a:endParaRPr lang="en-GB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2966" y="3363353"/>
            <a:ext cx="8432908" cy="3746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&lt;b&gt;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I AM BOLD!</a:t>
            </a:r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&lt;/b&gt;</a:t>
            </a:r>
            <a:endParaRPr lang="en-GB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2966" y="2936083"/>
            <a:ext cx="8432908" cy="3746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Hello World!</a:t>
            </a:r>
            <a:endParaRPr lang="en-GB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Word Doc vs HTML Doc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8649" y="1071103"/>
            <a:ext cx="7886700" cy="5909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GB" sz="3600" dirty="0" smtClean="0">
                <a:solidFill>
                  <a:schemeClr val="tx1"/>
                </a:solidFill>
              </a:rPr>
              <a:t>Hey! HTML is just made up of TAGs</a:t>
            </a:r>
            <a:endParaRPr lang="en-GB" sz="36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</a:t>
            </a:r>
            <a:r>
              <a:rPr lang="en-GB" dirty="0" smtClean="0"/>
              <a:t>Web-scraping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92435" y="2007478"/>
            <a:ext cx="141096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&lt;html&gt;</a:t>
            </a:r>
          </a:p>
          <a:p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  &lt;body&gt;</a:t>
            </a:r>
          </a:p>
          <a:p>
            <a:r>
              <a:rPr lang="en-GB" sz="2800" dirty="0">
                <a:latin typeface="Arial Narrow" panose="020B0606020202030204" pitchFamily="34" charset="0"/>
              </a:rPr>
              <a:t>    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&lt;p</a:t>
            </a:r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&gt;</a:t>
            </a:r>
          </a:p>
          <a:p>
            <a:r>
              <a:rPr lang="en-GB" sz="2800" dirty="0" smtClean="0">
                <a:latin typeface="Arial Narrow" panose="020B0606020202030204" pitchFamily="34" charset="0"/>
              </a:rPr>
              <a:t>    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&lt;p</a:t>
            </a:r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&gt;</a:t>
            </a:r>
          </a:p>
          <a:p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 </a:t>
            </a:r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   &lt;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p</a:t>
            </a:r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&gt;</a:t>
            </a:r>
            <a:endParaRPr lang="en-GB" sz="2800" dirty="0">
              <a:solidFill>
                <a:srgbClr val="00B050"/>
              </a:solidFill>
              <a:latin typeface="Arial Narrow" panose="020B0606020202030204" pitchFamily="34" charset="0"/>
            </a:endParaRPr>
          </a:p>
          <a:p>
            <a:r>
              <a:rPr lang="en-GB" sz="2800" dirty="0">
                <a:latin typeface="Arial Narrow" panose="020B0606020202030204" pitchFamily="34" charset="0"/>
              </a:rPr>
              <a:t>    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&lt;p</a:t>
            </a:r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&gt;</a:t>
            </a:r>
            <a:endParaRPr lang="en-GB" sz="2800" dirty="0">
              <a:solidFill>
                <a:srgbClr val="00B050"/>
              </a:solidFill>
              <a:latin typeface="Arial Narrow" panose="020B0606020202030204" pitchFamily="34" charset="0"/>
            </a:endParaRPr>
          </a:p>
          <a:p>
            <a:r>
              <a:rPr lang="en-GB" sz="2800" dirty="0">
                <a:latin typeface="Arial Narrow" panose="020B0606020202030204" pitchFamily="34" charset="0"/>
              </a:rPr>
              <a:t>  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&lt;/body&gt;</a:t>
            </a:r>
          </a:p>
          <a:p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&lt;/html&gt;</a:t>
            </a:r>
          </a:p>
          <a:p>
            <a:endParaRPr lang="en-GB" sz="2800" dirty="0">
              <a:latin typeface="Arial Narrow" panose="020B0606020202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32842" y="2007478"/>
            <a:ext cx="773032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en-GB" sz="2800" dirty="0" smtClean="0">
              <a:solidFill>
                <a:srgbClr val="00B050"/>
              </a:solidFill>
              <a:latin typeface="Arial Narrow" panose="020B0606020202030204" pitchFamily="34" charset="0"/>
            </a:endParaRPr>
          </a:p>
          <a:p>
            <a:pPr algn="r"/>
            <a:endParaRPr lang="en-GB" sz="2800" dirty="0" smtClean="0">
              <a:solidFill>
                <a:srgbClr val="00B050"/>
              </a:solidFill>
              <a:latin typeface="Arial Narrow" panose="020B0606020202030204" pitchFamily="34" charset="0"/>
            </a:endParaRPr>
          </a:p>
          <a:p>
            <a:pPr algn="r"/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&lt;/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p&gt;</a:t>
            </a:r>
          </a:p>
          <a:p>
            <a:pPr algn="r"/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&lt;/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p&gt;</a:t>
            </a:r>
          </a:p>
          <a:p>
            <a:pPr algn="r"/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&lt;/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p&gt;</a:t>
            </a:r>
          </a:p>
          <a:p>
            <a:pPr algn="r"/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&lt;/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p&gt;</a:t>
            </a:r>
          </a:p>
          <a:p>
            <a:pPr algn="r"/>
            <a:r>
              <a:rPr lang="en-GB" sz="2800" dirty="0">
                <a:latin typeface="Arial Narrow" panose="020B0606020202030204" pitchFamily="34" charset="0"/>
              </a:rPr>
              <a:t>  </a:t>
            </a:r>
            <a:endParaRPr lang="en-GB" sz="2800" dirty="0">
              <a:solidFill>
                <a:srgbClr val="00B050"/>
              </a:solidFill>
              <a:latin typeface="Arial Narrow" panose="020B0606020202030204" pitchFamily="34" charset="0"/>
            </a:endParaRPr>
          </a:p>
          <a:p>
            <a:pPr algn="r"/>
            <a:endParaRPr lang="en-GB" sz="28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52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 flipV="1">
            <a:off x="3271461" y="3362597"/>
            <a:ext cx="2453639" cy="2453640"/>
          </a:xfrm>
          <a:prstGeom prst="line">
            <a:avLst/>
          </a:prstGeom>
          <a:ln w="76200" cap="rnd">
            <a:solidFill>
              <a:srgbClr val="00B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271460" y="3362598"/>
            <a:ext cx="2453640" cy="2453639"/>
          </a:xfrm>
          <a:prstGeom prst="line">
            <a:avLst/>
          </a:prstGeom>
          <a:ln w="76200" cap="rnd">
            <a:solidFill>
              <a:srgbClr val="00B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Think of Tags as Containers</a:t>
            </a:r>
            <a:endParaRPr lang="en-GB" dirty="0"/>
          </a:p>
        </p:txBody>
      </p:sp>
      <p:grpSp>
        <p:nvGrpSpPr>
          <p:cNvPr id="10" name="Group 9"/>
          <p:cNvGrpSpPr/>
          <p:nvPr/>
        </p:nvGrpSpPr>
        <p:grpSpPr>
          <a:xfrm>
            <a:off x="1920186" y="3664060"/>
            <a:ext cx="941949" cy="1883899"/>
            <a:chOff x="1418896" y="1681654"/>
            <a:chExt cx="536028" cy="1072056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1418896" y="2217682"/>
              <a:ext cx="536028" cy="536028"/>
            </a:xfrm>
            <a:prstGeom prst="line">
              <a:avLst/>
            </a:prstGeom>
            <a:ln w="76200" cap="rnd">
              <a:solidFill>
                <a:srgbClr val="00B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>
              <a:off x="1418896" y="1681654"/>
              <a:ext cx="536028" cy="536028"/>
            </a:xfrm>
            <a:prstGeom prst="line">
              <a:avLst/>
            </a:prstGeom>
            <a:ln w="76200" cap="rnd">
              <a:solidFill>
                <a:srgbClr val="00B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 rot="10800000">
            <a:off x="6008894" y="3645588"/>
            <a:ext cx="941949" cy="1883899"/>
            <a:chOff x="1418896" y="1681654"/>
            <a:chExt cx="536028" cy="1072056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1418896" y="2217682"/>
              <a:ext cx="536028" cy="536028"/>
            </a:xfrm>
            <a:prstGeom prst="line">
              <a:avLst/>
            </a:prstGeom>
            <a:ln w="76200" cap="rnd">
              <a:solidFill>
                <a:srgbClr val="00B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>
              <a:off x="1418896" y="1681654"/>
              <a:ext cx="536028" cy="536028"/>
            </a:xfrm>
            <a:prstGeom prst="line">
              <a:avLst/>
            </a:prstGeom>
            <a:ln w="76200" cap="rnd">
              <a:solidFill>
                <a:srgbClr val="00B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/>
          <p:cNvSpPr txBox="1"/>
          <p:nvPr/>
        </p:nvSpPr>
        <p:spPr>
          <a:xfrm>
            <a:off x="794408" y="1417464"/>
            <a:ext cx="2781852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</a:rPr>
              <a:t>Think of a</a:t>
            </a:r>
            <a:endParaRPr lang="en-GB" sz="20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4800" dirty="0" smtClean="0"/>
              <a:t>HTML TAG</a:t>
            </a:r>
            <a:endParaRPr lang="en-GB" sz="4800" dirty="0"/>
          </a:p>
        </p:txBody>
      </p:sp>
      <p:sp>
        <p:nvSpPr>
          <p:cNvPr id="61" name="TextBox 60"/>
          <p:cNvSpPr txBox="1"/>
          <p:nvPr/>
        </p:nvSpPr>
        <p:spPr>
          <a:xfrm>
            <a:off x="5048067" y="1417464"/>
            <a:ext cx="3109569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</a:rPr>
              <a:t>As a</a:t>
            </a:r>
            <a:endParaRPr lang="en-GB" sz="20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4800" dirty="0" smtClean="0"/>
              <a:t>CONTAINER</a:t>
            </a:r>
            <a:endParaRPr lang="en-GB" sz="4800" dirty="0"/>
          </a:p>
        </p:txBody>
      </p:sp>
      <p:sp>
        <p:nvSpPr>
          <p:cNvPr id="62" name="TextBox 61"/>
          <p:cNvSpPr txBox="1"/>
          <p:nvPr/>
        </p:nvSpPr>
        <p:spPr>
          <a:xfrm>
            <a:off x="2831862" y="3904351"/>
            <a:ext cx="33328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 smtClean="0">
                <a:solidFill>
                  <a:schemeClr val="bg1">
                    <a:lumMod val="50000"/>
                  </a:schemeClr>
                </a:solidFill>
              </a:rPr>
              <a:t>I AM A VALUE</a:t>
            </a:r>
            <a:endParaRPr lang="en-GB" sz="7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32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22222E-6 L 1.66667E-6 -0.0969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86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96296E-6 L 0.06007 -0.14305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3" y="-715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96296E-6 L -0.0724 0.04792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28" y="238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 many types of HTML tags…</a:t>
            </a:r>
            <a:endParaRPr lang="en-GB" dirty="0"/>
          </a:p>
        </p:txBody>
      </p:sp>
      <p:pic>
        <p:nvPicPr>
          <p:cNvPr id="4" name="Picture 3" descr="Image result for html tag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0"/>
          <a:stretch/>
        </p:blipFill>
        <p:spPr bwMode="auto">
          <a:xfrm>
            <a:off x="76200" y="769257"/>
            <a:ext cx="9067800" cy="608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" y="3811012"/>
            <a:ext cx="2857500" cy="304698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4800" b="1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For</a:t>
            </a:r>
          </a:p>
          <a:p>
            <a:r>
              <a:rPr lang="en-GB" sz="4800" b="1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Illustration Purposes Only</a:t>
            </a:r>
            <a:endParaRPr lang="en-GB" sz="4800" b="1" dirty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20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Useful Tags for Today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663884" y="1734209"/>
            <a:ext cx="158729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rgbClr val="00B050"/>
                </a:solidFill>
                <a:latin typeface="Arial Narrow" panose="020B0606020202030204" pitchFamily="34" charset="0"/>
              </a:rPr>
              <a:t>&lt;html&gt;</a:t>
            </a:r>
          </a:p>
          <a:p>
            <a:r>
              <a:rPr lang="en-GB" sz="40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&lt;</a:t>
            </a:r>
            <a:r>
              <a:rPr lang="en-GB" sz="4000" dirty="0">
                <a:solidFill>
                  <a:srgbClr val="00B050"/>
                </a:solidFill>
                <a:latin typeface="Arial Narrow" panose="020B0606020202030204" pitchFamily="34" charset="0"/>
              </a:rPr>
              <a:t>body&gt;</a:t>
            </a:r>
          </a:p>
          <a:p>
            <a:r>
              <a:rPr lang="en-GB" sz="40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&lt;</a:t>
            </a:r>
            <a:r>
              <a:rPr lang="en-GB" sz="4000" dirty="0">
                <a:solidFill>
                  <a:srgbClr val="00B050"/>
                </a:solidFill>
                <a:latin typeface="Arial Narrow" panose="020B0606020202030204" pitchFamily="34" charset="0"/>
              </a:rPr>
              <a:t>p</a:t>
            </a:r>
            <a:r>
              <a:rPr lang="en-GB" sz="40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&gt;</a:t>
            </a:r>
          </a:p>
          <a:p>
            <a:r>
              <a:rPr lang="en-GB" sz="40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&lt;span&gt;</a:t>
            </a:r>
          </a:p>
          <a:p>
            <a:r>
              <a:rPr lang="en-GB" sz="40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&lt;td&gt;</a:t>
            </a:r>
            <a:endParaRPr lang="en-GB" sz="4000" dirty="0">
              <a:solidFill>
                <a:srgbClr val="00B050"/>
              </a:solidFill>
              <a:latin typeface="Arial Narrow" panose="020B0606020202030204" pitchFamily="34" charset="0"/>
            </a:endParaRPr>
          </a:p>
          <a:p>
            <a:r>
              <a:rPr lang="en-GB" sz="40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&lt;div&gt;</a:t>
            </a:r>
            <a:endParaRPr lang="en-GB" sz="4000" dirty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31044" y="1734209"/>
            <a:ext cx="170431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40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&lt;/html</a:t>
            </a:r>
            <a:r>
              <a:rPr lang="en-GB" sz="4000" dirty="0">
                <a:solidFill>
                  <a:srgbClr val="00B050"/>
                </a:solidFill>
                <a:latin typeface="Arial Narrow" panose="020B0606020202030204" pitchFamily="34" charset="0"/>
              </a:rPr>
              <a:t>&gt;</a:t>
            </a:r>
          </a:p>
          <a:p>
            <a:pPr algn="r"/>
            <a:r>
              <a:rPr lang="en-GB" sz="40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&lt;/body</a:t>
            </a:r>
            <a:r>
              <a:rPr lang="en-GB" sz="4000" dirty="0">
                <a:solidFill>
                  <a:srgbClr val="00B050"/>
                </a:solidFill>
                <a:latin typeface="Arial Narrow" panose="020B0606020202030204" pitchFamily="34" charset="0"/>
              </a:rPr>
              <a:t>&gt;</a:t>
            </a:r>
          </a:p>
          <a:p>
            <a:pPr algn="r"/>
            <a:r>
              <a:rPr lang="en-GB" sz="40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&lt;/p&gt;</a:t>
            </a:r>
          </a:p>
          <a:p>
            <a:pPr algn="r"/>
            <a:r>
              <a:rPr lang="en-GB" sz="40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&lt;/span&gt;</a:t>
            </a:r>
          </a:p>
          <a:p>
            <a:pPr algn="r"/>
            <a:r>
              <a:rPr lang="en-GB" sz="40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&lt;/td&gt;</a:t>
            </a:r>
            <a:endParaRPr lang="en-GB" sz="4000" dirty="0">
              <a:solidFill>
                <a:srgbClr val="00B050"/>
              </a:solidFill>
              <a:latin typeface="Arial Narrow" panose="020B0606020202030204" pitchFamily="34" charset="0"/>
            </a:endParaRPr>
          </a:p>
          <a:p>
            <a:pPr algn="r"/>
            <a:r>
              <a:rPr lang="en-GB" sz="40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&lt;/div&gt;</a:t>
            </a:r>
            <a:endParaRPr lang="en-GB" sz="4000" dirty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67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Hands On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6576" y="5848640"/>
            <a:ext cx="91374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 smtClean="0"/>
              <a:t>data = </a:t>
            </a:r>
            <a:r>
              <a:rPr lang="en-GB" sz="2800" dirty="0" err="1"/>
              <a:t>readable.find</a:t>
            </a:r>
            <a:r>
              <a:rPr lang="en-GB" sz="2800" dirty="0"/>
              <a:t>("</a:t>
            </a:r>
            <a:r>
              <a:rPr lang="en-GB" sz="2800" dirty="0" smtClean="0">
                <a:solidFill>
                  <a:srgbClr val="00B050"/>
                </a:solidFill>
              </a:rPr>
              <a:t>span</a:t>
            </a:r>
            <a:r>
              <a:rPr lang="en-GB" sz="2800" dirty="0" smtClean="0"/>
              <a:t>", {"</a:t>
            </a:r>
            <a:r>
              <a:rPr lang="en-GB" sz="2800" dirty="0">
                <a:solidFill>
                  <a:srgbClr val="FF0000"/>
                </a:solidFill>
              </a:rPr>
              <a:t>class</a:t>
            </a:r>
            <a:r>
              <a:rPr lang="en-GB" sz="2800" dirty="0"/>
              <a:t>": "target</a:t>
            </a:r>
            <a:r>
              <a:rPr lang="en-GB" sz="2800" dirty="0" smtClean="0"/>
              <a:t>"}).</a:t>
            </a:r>
            <a:r>
              <a:rPr lang="en-GB" sz="2800" dirty="0" err="1"/>
              <a:t>getText</a:t>
            </a:r>
            <a:r>
              <a:rPr lang="en-GB" sz="2800" dirty="0"/>
              <a:t>()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" y="923689"/>
            <a:ext cx="9090132" cy="460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6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 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726585" y="1066800"/>
            <a:ext cx="7839479" cy="896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/>
              <a:t>Step  1: Import libraries </a:t>
            </a:r>
          </a:p>
          <a:p>
            <a:r>
              <a:rPr lang="en-GB" sz="1200" dirty="0" smtClean="0"/>
              <a:t>Coders in the community can create libraries of commonly used features. These templates are pre-defined and can help us simplify and reuse code.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26585" y="2187140"/>
            <a:ext cx="7839479" cy="896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/>
              <a:t>Step  2: What is the document filename? </a:t>
            </a:r>
            <a:br>
              <a:rPr lang="en-GB" sz="2000" dirty="0" smtClean="0"/>
            </a:br>
            <a:r>
              <a:rPr lang="en-GB" sz="1200" dirty="0" smtClean="0"/>
              <a:t>For example. “Quarterly reporting.doc”, “Mydocument.html”, </a:t>
            </a:r>
            <a:r>
              <a:rPr lang="en-GB" sz="1200" dirty="0" smtClean="0">
                <a:hlinkClick r:id="rId3"/>
              </a:rPr>
              <a:t>http://rebot.chat/index.html</a:t>
            </a:r>
            <a:r>
              <a:rPr lang="en-GB" sz="1200" dirty="0" smtClean="0"/>
              <a:t>.</a:t>
            </a:r>
            <a:endParaRPr lang="en-GB" sz="1200" dirty="0"/>
          </a:p>
        </p:txBody>
      </p:sp>
      <p:sp>
        <p:nvSpPr>
          <p:cNvPr id="12" name="Rectangle 11"/>
          <p:cNvSpPr/>
          <p:nvPr/>
        </p:nvSpPr>
        <p:spPr>
          <a:xfrm>
            <a:off x="726586" y="3307480"/>
            <a:ext cx="7839479" cy="896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/>
              <a:t>Step  3: Get the raw content within the document</a:t>
            </a:r>
          </a:p>
          <a:p>
            <a:r>
              <a:rPr lang="en-GB" sz="1200" dirty="0" smtClean="0"/>
              <a:t>Extract the file content as </a:t>
            </a:r>
            <a:r>
              <a:rPr lang="en-GB" sz="1200" dirty="0" err="1" smtClean="0"/>
              <a:t>bytecode</a:t>
            </a:r>
            <a:r>
              <a:rPr lang="en-GB" sz="1200" dirty="0" smtClean="0"/>
              <a:t> literals directly from the document.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26586" y="4427820"/>
            <a:ext cx="7839479" cy="896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/>
              <a:t>Step 4: Format the content into a readable format</a:t>
            </a:r>
          </a:p>
          <a:p>
            <a:r>
              <a:rPr lang="en-GB" sz="1200" dirty="0" smtClean="0"/>
              <a:t>Creates a clean HTML format of the raw content, which is then readable by the extraction logic.</a:t>
            </a:r>
            <a:endParaRPr lang="en-GB" sz="1200" dirty="0"/>
          </a:p>
        </p:txBody>
      </p:sp>
      <p:sp>
        <p:nvSpPr>
          <p:cNvPr id="14" name="Rectangle 13"/>
          <p:cNvSpPr/>
          <p:nvPr/>
        </p:nvSpPr>
        <p:spPr>
          <a:xfrm>
            <a:off x="726585" y="5548160"/>
            <a:ext cx="7839479" cy="896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/>
              <a:t>Step 5: Find the data-point we need</a:t>
            </a:r>
          </a:p>
          <a:p>
            <a:r>
              <a:rPr lang="en-GB" sz="1200" dirty="0" smtClean="0"/>
              <a:t>Use the library to search for the container that we need, including any specific class properties into the search criteria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85996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Often, its not so easy..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1" y="1464215"/>
            <a:ext cx="9112481" cy="5393785"/>
          </a:xfrm>
          <a:prstGeom prst="rect">
            <a:avLst/>
          </a:prstGeom>
        </p:spPr>
      </p:pic>
      <p:sp>
        <p:nvSpPr>
          <p:cNvPr id="5" name="Content Placeholder 5"/>
          <p:cNvSpPr txBox="1">
            <a:spLocks/>
          </p:cNvSpPr>
          <p:nvPr/>
        </p:nvSpPr>
        <p:spPr>
          <a:xfrm>
            <a:off x="23651" y="753105"/>
            <a:ext cx="9112480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3600" dirty="0" smtClean="0"/>
              <a:t>Example: HTML code behind Yahoo.com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84185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111"/>
            <a:ext cx="9144000" cy="623789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</a:t>
            </a:r>
            <a:r>
              <a:rPr lang="en-GB" dirty="0" smtClean="0"/>
              <a:t>Web-scraping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Often, its not so easy.. 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03058"/>
            <a:ext cx="9143999" cy="143595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GB" sz="3600" dirty="0" smtClean="0"/>
              <a:t>HOW TO FIND A CONTAINER LIKE DAT?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32066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 smtClean="0"/>
              <a:t>Nesting of Data</a:t>
            </a:r>
            <a:endParaRPr lang="en-GB" dirty="0"/>
          </a:p>
        </p:txBody>
      </p:sp>
      <p:sp>
        <p:nvSpPr>
          <p:cNvPr id="14" name="Rectangle 13"/>
          <p:cNvSpPr/>
          <p:nvPr/>
        </p:nvSpPr>
        <p:spPr>
          <a:xfrm>
            <a:off x="509202" y="1624481"/>
            <a:ext cx="3557055" cy="4932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Country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42433" y="2459254"/>
            <a:ext cx="3049355" cy="36014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City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95903" y="3314619"/>
            <a:ext cx="2490272" cy="22623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Town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223627" y="3932105"/>
            <a:ext cx="1946677" cy="13479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altLang="zh-CN" sz="2000" dirty="0" smtClean="0">
                <a:solidFill>
                  <a:schemeClr val="tx1"/>
                </a:solidFill>
              </a:rPr>
              <a:t>Street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790384" y="1624480"/>
            <a:ext cx="3557055" cy="4914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Html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023615" y="2440927"/>
            <a:ext cx="3049355" cy="36014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Body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277085" y="3296292"/>
            <a:ext cx="2490272" cy="22623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Table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504809" y="3913778"/>
            <a:ext cx="1946677" cy="13479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altLang="zh-CN" sz="2000" dirty="0" smtClean="0">
                <a:solidFill>
                  <a:schemeClr val="tx1"/>
                </a:solidFill>
              </a:rPr>
              <a:t>TD (Table Data)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440547" y="4483690"/>
            <a:ext cx="1502349" cy="4877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altLang="zh-CN" sz="2000" dirty="0" smtClean="0">
                <a:solidFill>
                  <a:schemeClr val="tx1"/>
                </a:solidFill>
              </a:rPr>
              <a:t>Block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726972" y="4483689"/>
            <a:ext cx="1502349" cy="4877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altLang="zh-CN" sz="2000" dirty="0" smtClean="0">
                <a:solidFill>
                  <a:schemeClr val="tx1"/>
                </a:solidFill>
              </a:rPr>
              <a:t>Span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9202" y="699483"/>
            <a:ext cx="3557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Geography</a:t>
            </a:r>
            <a:endParaRPr lang="en-GB" sz="4800" dirty="0"/>
          </a:p>
        </p:txBody>
      </p:sp>
      <p:sp>
        <p:nvSpPr>
          <p:cNvPr id="25" name="TextBox 24"/>
          <p:cNvSpPr txBox="1"/>
          <p:nvPr/>
        </p:nvSpPr>
        <p:spPr>
          <a:xfrm>
            <a:off x="4790384" y="699483"/>
            <a:ext cx="3557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Websites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52913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Nesting of </a:t>
            </a:r>
            <a:r>
              <a:rPr lang="en-GB" altLang="zh-CN" dirty="0" smtClean="0"/>
              <a:t>Data: Example Yahoo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3056"/>
            <a:ext cx="9195608" cy="625494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2217779"/>
            <a:ext cx="3878316" cy="85124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083" y="2291255"/>
            <a:ext cx="2406869" cy="2837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318" y="2674883"/>
            <a:ext cx="2406869" cy="2837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277" y="3599890"/>
            <a:ext cx="3379075" cy="225437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4083" y="4172607"/>
            <a:ext cx="1618593" cy="2837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4986" y="4248806"/>
            <a:ext cx="793531" cy="1313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36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 smtClean="0"/>
              <a:t>Stop. Think of Logical Blocks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sz="4000" dirty="0" smtClean="0"/>
              <a:t>Let’s get a computer to do things.</a:t>
            </a:r>
          </a:p>
          <a:p>
            <a:pPr marL="0" indent="0">
              <a:buNone/>
            </a:pPr>
            <a:r>
              <a:rPr lang="en-SG" sz="4400" dirty="0" smtClean="0"/>
              <a:t>But,</a:t>
            </a:r>
          </a:p>
          <a:p>
            <a:r>
              <a:rPr lang="en-SG" dirty="0" smtClean="0"/>
              <a:t>The machine is a fast worker but very stupid</a:t>
            </a:r>
          </a:p>
          <a:p>
            <a:pPr lvl="1"/>
            <a:r>
              <a:rPr lang="en-SG" dirty="0" smtClean="0"/>
              <a:t>“Please, make me a sandwich!”</a:t>
            </a:r>
          </a:p>
          <a:p>
            <a:pPr lvl="1"/>
            <a:r>
              <a:rPr lang="en-SG" dirty="0" smtClean="0"/>
              <a:t>Will this work?</a:t>
            </a:r>
          </a:p>
          <a:p>
            <a:pPr marL="685800" lvl="2" indent="0">
              <a:buNone/>
            </a:pPr>
            <a:r>
              <a:rPr lang="en-SG" dirty="0"/>
              <a:t>	</a:t>
            </a:r>
            <a:r>
              <a:rPr lang="en-SG" dirty="0" smtClean="0"/>
              <a:t>Step 1: Take a slice of bread, put it on the board</a:t>
            </a:r>
          </a:p>
          <a:p>
            <a:pPr marL="685800" lvl="2" indent="0">
              <a:buNone/>
            </a:pPr>
            <a:r>
              <a:rPr lang="en-SG" dirty="0" smtClean="0"/>
              <a:t>	Step 2: Apply a 1mm layer of butter on the bread</a:t>
            </a:r>
          </a:p>
          <a:p>
            <a:pPr marL="685800" lvl="2" indent="0">
              <a:buNone/>
            </a:pPr>
            <a:r>
              <a:rPr lang="en-SG" dirty="0" smtClean="0"/>
              <a:t>	Step 3: Take a slice of ham, put it on the bread</a:t>
            </a:r>
          </a:p>
          <a:p>
            <a:pPr lvl="1"/>
            <a:r>
              <a:rPr lang="en-SG" dirty="0" smtClean="0"/>
              <a:t>Probably closer to this,</a:t>
            </a:r>
          </a:p>
          <a:p>
            <a:pPr marL="685800" lvl="2" indent="0">
              <a:buNone/>
            </a:pPr>
            <a:r>
              <a:rPr lang="en-SG" dirty="0" smtClean="0"/>
              <a:t>	Step 1: Move arm to coordinates (49, 50, 0) with power 1W</a:t>
            </a:r>
          </a:p>
          <a:p>
            <a:pPr marL="685800" lvl="2" indent="0">
              <a:buNone/>
            </a:pPr>
            <a:r>
              <a:rPr lang="en-SG" dirty="0" smtClean="0"/>
              <a:t>	Step 2: Move arm down to (49, 50, -40) with power 1W</a:t>
            </a:r>
          </a:p>
          <a:p>
            <a:pPr marL="685800" lvl="2" indent="0">
              <a:buNone/>
            </a:pPr>
            <a:r>
              <a:rPr lang="en-SG" dirty="0" smtClean="0"/>
              <a:t>	Step 3: Tighten fingers with power 2W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 smtClean="0"/>
              <a:t>Introduction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641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Challenge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 smtClean="0"/>
              <a:t>Scraping Real Data from Websites</a:t>
            </a:r>
            <a:endParaRPr lang="en-SG" dirty="0"/>
          </a:p>
        </p:txBody>
      </p:sp>
      <p:sp>
        <p:nvSpPr>
          <p:cNvPr id="7" name="TextBox 6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90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09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2700" y="0"/>
            <a:ext cx="9156699" cy="6858000"/>
            <a:chOff x="-12700" y="0"/>
            <a:chExt cx="9156699" cy="68580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/>
            <a:srcRect t="1112" r="79452"/>
            <a:stretch/>
          </p:blipFill>
          <p:spPr>
            <a:xfrm>
              <a:off x="0" y="0"/>
              <a:ext cx="9143999" cy="6858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/>
            <a:srcRect l="6985" t="1000" r="7224"/>
            <a:stretch/>
          </p:blipFill>
          <p:spPr>
            <a:xfrm>
              <a:off x="-12700" y="215900"/>
              <a:ext cx="9144000" cy="5420515"/>
            </a:xfrm>
            <a:prstGeom prst="rect">
              <a:avLst/>
            </a:prstGeom>
          </p:spPr>
        </p:pic>
      </p:grpSp>
      <p:pic>
        <p:nvPicPr>
          <p:cNvPr id="11" name="Picture 2" descr="Image result for kungfu panda transpar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400" y="4626128"/>
            <a:ext cx="2231870" cy="223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76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236746" y="1828996"/>
            <a:ext cx="2527394" cy="37610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&lt;HTML&gt;</a:t>
            </a: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r>
              <a:rPr lang="en-GB" sz="1350" dirty="0">
                <a:solidFill>
                  <a:srgbClr val="00B050"/>
                </a:solidFill>
              </a:rPr>
              <a:t>&lt;/HTML&gt;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16077" y="2612807"/>
            <a:ext cx="2163007" cy="214151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&lt;BODY&gt;</a:t>
            </a: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r>
              <a:rPr lang="en-GB" sz="1350" dirty="0">
                <a:solidFill>
                  <a:srgbClr val="00B050"/>
                </a:solidFill>
              </a:rPr>
              <a:t>&lt;/BODY&gt;</a:t>
            </a:r>
          </a:p>
          <a:p>
            <a:pPr algn="ctr"/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72584" y="3351402"/>
            <a:ext cx="1472078" cy="68446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 smtClean="0">
                <a:solidFill>
                  <a:srgbClr val="00B050"/>
                </a:solidFill>
              </a:rPr>
              <a:t>&lt;</a:t>
            </a:r>
            <a:r>
              <a:rPr lang="en-GB" sz="1350" dirty="0">
                <a:solidFill>
                  <a:srgbClr val="00B050"/>
                </a:solidFill>
              </a:rPr>
              <a:t>P </a:t>
            </a:r>
            <a:r>
              <a:rPr lang="en-GB" sz="1350" dirty="0">
                <a:solidFill>
                  <a:srgbClr val="FF0000"/>
                </a:solidFill>
              </a:rPr>
              <a:t>CLASS</a:t>
            </a:r>
            <a:r>
              <a:rPr lang="en-GB" sz="13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=“Text”</a:t>
            </a:r>
            <a:r>
              <a:rPr lang="en-GB" sz="1350" dirty="0" smtClean="0">
                <a:solidFill>
                  <a:srgbClr val="00B050"/>
                </a:solidFill>
              </a:rPr>
              <a:t>&gt;</a:t>
            </a:r>
            <a:endParaRPr lang="en-GB" sz="1350" dirty="0">
              <a:solidFill>
                <a:srgbClr val="00B050"/>
              </a:solidFill>
            </a:endParaRPr>
          </a:p>
          <a:p>
            <a:r>
              <a:rPr lang="en-GB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Hello World!</a:t>
            </a:r>
          </a:p>
          <a:p>
            <a:r>
              <a:rPr lang="en-GB" sz="1350" dirty="0" smtClean="0">
                <a:solidFill>
                  <a:srgbClr val="00B050"/>
                </a:solidFill>
              </a:rPr>
              <a:t>&lt;/P&gt;</a:t>
            </a:r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42394" y="1834439"/>
            <a:ext cx="2770682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>
                <a:solidFill>
                  <a:srgbClr val="00B050"/>
                </a:solidFill>
              </a:rPr>
              <a:t>&lt;HTML</a:t>
            </a:r>
            <a:r>
              <a:rPr lang="en-GB" sz="1350" dirty="0" smtClean="0">
                <a:solidFill>
                  <a:srgbClr val="00B050"/>
                </a:solidFill>
              </a:rPr>
              <a:t>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</a:t>
            </a:r>
            <a:r>
              <a:rPr lang="en-GB" sz="1350" dirty="0">
                <a:solidFill>
                  <a:srgbClr val="00B050"/>
                </a:solidFill>
              </a:rPr>
              <a:t>BODY&gt;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&lt;P </a:t>
            </a:r>
            <a:r>
              <a:rPr lang="en-GB" sz="1350" dirty="0" smtClean="0">
                <a:solidFill>
                  <a:srgbClr val="FF0000"/>
                </a:solidFill>
              </a:rPr>
              <a:t>CLASS</a:t>
            </a:r>
            <a:r>
              <a:rPr lang="en-GB" sz="13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=“Text”</a:t>
            </a:r>
            <a:r>
              <a:rPr lang="en-GB" sz="1350" dirty="0" smtClean="0">
                <a:solidFill>
                  <a:srgbClr val="00B050"/>
                </a:solidFill>
              </a:rPr>
              <a:t>&gt;</a:t>
            </a:r>
          </a:p>
          <a:p>
            <a:r>
              <a:rPr lang="en-GB" sz="1350" dirty="0" smtClean="0"/>
              <a:t>Hello </a:t>
            </a:r>
            <a:r>
              <a:rPr lang="en-GB" sz="1350" dirty="0"/>
              <a:t>World</a:t>
            </a:r>
            <a:r>
              <a:rPr lang="en-GB" sz="1350" dirty="0" smtClean="0"/>
              <a:t>!</a:t>
            </a:r>
            <a:br>
              <a:rPr lang="en-GB" sz="1350" dirty="0" smtClean="0"/>
            </a:br>
            <a:r>
              <a:rPr lang="en-GB" sz="1350" dirty="0" smtClean="0">
                <a:solidFill>
                  <a:srgbClr val="00B050"/>
                </a:solidFill>
              </a:rPr>
              <a:t>&lt;/P&gt;</a:t>
            </a:r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&lt;/</a:t>
            </a:r>
            <a:r>
              <a:rPr lang="en-GB" sz="1350" dirty="0">
                <a:solidFill>
                  <a:srgbClr val="00B050"/>
                </a:solidFill>
              </a:rPr>
              <a:t>BODY&gt;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&lt;/</a:t>
            </a:r>
            <a:r>
              <a:rPr lang="en-GB" sz="1350" dirty="0">
                <a:solidFill>
                  <a:srgbClr val="00B050"/>
                </a:solidFill>
              </a:rPr>
              <a:t>HTML&gt;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945398" y="1085494"/>
            <a:ext cx="2667000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/>
              <a:t>HTML </a:t>
            </a:r>
            <a:r>
              <a:rPr lang="en-GB" sz="1350" b="1" dirty="0" smtClean="0"/>
              <a:t>- RAW CODE</a:t>
            </a:r>
            <a:endParaRPr lang="en-GB" sz="1350" b="1" dirty="0"/>
          </a:p>
        </p:txBody>
      </p:sp>
      <p:sp>
        <p:nvSpPr>
          <p:cNvPr id="25" name="Rectangle 24"/>
          <p:cNvSpPr/>
          <p:nvPr/>
        </p:nvSpPr>
        <p:spPr>
          <a:xfrm>
            <a:off x="3236746" y="1086048"/>
            <a:ext cx="2527394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 smtClean="0"/>
              <a:t>HTML - CODE </a:t>
            </a:r>
            <a:r>
              <a:rPr lang="en-GB" sz="1350" b="1" dirty="0"/>
              <a:t>BLOCKS</a:t>
            </a:r>
          </a:p>
        </p:txBody>
      </p:sp>
      <p:sp>
        <p:nvSpPr>
          <p:cNvPr id="28" name="Title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HTML - Code Visualization</a:t>
            </a:r>
            <a:endParaRPr lang="en-GB" dirty="0"/>
          </a:p>
        </p:txBody>
      </p:sp>
      <p:sp>
        <p:nvSpPr>
          <p:cNvPr id="32" name="Down Arrow 31"/>
          <p:cNvSpPr/>
          <p:nvPr/>
        </p:nvSpPr>
        <p:spPr>
          <a:xfrm rot="8100000">
            <a:off x="7925090" y="3849038"/>
            <a:ext cx="500743" cy="45720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3" name="TextBox 32"/>
          <p:cNvSpPr txBox="1"/>
          <p:nvPr/>
        </p:nvSpPr>
        <p:spPr>
          <a:xfrm>
            <a:off x="5962959" y="4416321"/>
            <a:ext cx="2750117" cy="156966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These </a:t>
            </a:r>
            <a:r>
              <a:rPr lang="en-GB" sz="1600" dirty="0" smtClean="0">
                <a:solidFill>
                  <a:schemeClr val="bg1"/>
                </a:solidFill>
              </a:rPr>
              <a:t>values are enclosed in tags  (think of containers).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They are the </a:t>
            </a:r>
            <a:r>
              <a:rPr lang="en-GB" sz="1600" dirty="0" smtClean="0">
                <a:solidFill>
                  <a:schemeClr val="bg1"/>
                </a:solidFill>
              </a:rPr>
              <a:t>basic building blocks needed used </a:t>
            </a:r>
            <a:r>
              <a:rPr lang="en-GB" sz="1600" dirty="0">
                <a:solidFill>
                  <a:schemeClr val="bg1"/>
                </a:solidFill>
              </a:rPr>
              <a:t>to build basic </a:t>
            </a:r>
            <a:r>
              <a:rPr lang="en-GB" sz="1600" dirty="0" smtClean="0">
                <a:solidFill>
                  <a:schemeClr val="bg1"/>
                </a:solidFill>
              </a:rPr>
              <a:t>to complex websites</a:t>
            </a:r>
            <a:r>
              <a:rPr lang="en-GB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22117" y="1804504"/>
            <a:ext cx="2520025" cy="37610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 smtClean="0">
                <a:solidFill>
                  <a:srgbClr val="00B050"/>
                </a:solidFill>
              </a:rPr>
              <a:t>Container (HTML</a:t>
            </a:r>
            <a:r>
              <a:rPr lang="en-GB" sz="1350" dirty="0">
                <a:solidFill>
                  <a:srgbClr val="00B050"/>
                </a:solidFill>
              </a:rPr>
              <a:t>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07629" y="2588314"/>
            <a:ext cx="2160341" cy="21415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Container (BODY)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86238" y="3326908"/>
            <a:ext cx="1414615" cy="6844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Container </a:t>
            </a:r>
            <a:r>
              <a:rPr lang="en-GB" sz="1350" dirty="0" smtClean="0">
                <a:solidFill>
                  <a:srgbClr val="00B050"/>
                </a:solidFill>
              </a:rPr>
              <a:t>(P)</a:t>
            </a:r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29848" y="1086048"/>
            <a:ext cx="2527394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 smtClean="0"/>
              <a:t>HTML - NESTED CONTAINERS</a:t>
            </a:r>
            <a:endParaRPr lang="en-GB" sz="1350" b="1" dirty="0"/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97487" y="120177"/>
            <a:ext cx="1912134" cy="365125"/>
          </a:xfrm>
        </p:spPr>
        <p:txBody>
          <a:bodyPr/>
          <a:lstStyle/>
          <a:p>
            <a:r>
              <a:rPr lang="en-GB" dirty="0"/>
              <a:t>04 Challenge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576" y="6130363"/>
            <a:ext cx="91374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 smtClean="0"/>
              <a:t>data = </a:t>
            </a:r>
            <a:r>
              <a:rPr lang="en-GB" sz="2800" dirty="0" err="1"/>
              <a:t>readable.find</a:t>
            </a:r>
            <a:r>
              <a:rPr lang="en-GB" sz="2800" dirty="0"/>
              <a:t>("</a:t>
            </a:r>
            <a:r>
              <a:rPr lang="en-GB" sz="2800" dirty="0" smtClean="0">
                <a:solidFill>
                  <a:srgbClr val="00B050"/>
                </a:solidFill>
              </a:rPr>
              <a:t>p</a:t>
            </a:r>
            <a:r>
              <a:rPr lang="en-GB" sz="2800" dirty="0" smtClean="0"/>
              <a:t>", {"</a:t>
            </a:r>
            <a:r>
              <a:rPr lang="en-GB" sz="2800" dirty="0">
                <a:solidFill>
                  <a:srgbClr val="FF0000"/>
                </a:solidFill>
              </a:rPr>
              <a:t>class</a:t>
            </a:r>
            <a:r>
              <a:rPr lang="en-GB" sz="2800" dirty="0"/>
              <a:t>": "text</a:t>
            </a:r>
            <a:r>
              <a:rPr lang="en-GB" sz="2800" dirty="0" smtClean="0"/>
              <a:t>"}).</a:t>
            </a:r>
            <a:r>
              <a:rPr lang="en-GB" sz="2800" dirty="0" err="1"/>
              <a:t>getText</a:t>
            </a:r>
            <a:r>
              <a:rPr lang="en-GB" sz="28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546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42900" y="5232400"/>
            <a:ext cx="8521700" cy="1257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Solution:</a:t>
            </a:r>
            <a:endParaRPr lang="en-GB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04 Challenge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1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342900" y="936625"/>
            <a:ext cx="36004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B050"/>
                </a:solidFill>
              </a:rPr>
              <a:t>&lt;h1 </a:t>
            </a:r>
            <a:endParaRPr lang="en-GB" sz="2800" dirty="0" smtClean="0">
              <a:solidFill>
                <a:srgbClr val="00B050"/>
              </a:solidFill>
            </a:endParaRPr>
          </a:p>
          <a:p>
            <a:r>
              <a:rPr lang="en-GB" sz="2800" dirty="0" smtClean="0">
                <a:solidFill>
                  <a:srgbClr val="FF0000"/>
                </a:solidFill>
              </a:rPr>
              <a:t>class</a:t>
            </a:r>
            <a:r>
              <a:rPr lang="en-GB" sz="2800" dirty="0"/>
              <a:t>="D(</a:t>
            </a:r>
            <a:r>
              <a:rPr lang="en-GB" sz="2800" dirty="0" err="1"/>
              <a:t>ib</a:t>
            </a:r>
            <a:r>
              <a:rPr lang="en-GB" sz="2800" dirty="0"/>
              <a:t>) </a:t>
            </a:r>
            <a:r>
              <a:rPr lang="en-GB" sz="2800" dirty="0" err="1"/>
              <a:t>Fz</a:t>
            </a:r>
            <a:r>
              <a:rPr lang="en-GB" sz="2800" dirty="0"/>
              <a:t>(18px)" </a:t>
            </a:r>
            <a:endParaRPr lang="en-GB" sz="2800" dirty="0" smtClean="0"/>
          </a:p>
          <a:p>
            <a:r>
              <a:rPr lang="en-GB" sz="2800" dirty="0" smtClean="0">
                <a:solidFill>
                  <a:srgbClr val="FF0000"/>
                </a:solidFill>
              </a:rPr>
              <a:t>data-</a:t>
            </a:r>
            <a:r>
              <a:rPr lang="en-GB" sz="2800" dirty="0" err="1" smtClean="0">
                <a:solidFill>
                  <a:srgbClr val="FF0000"/>
                </a:solidFill>
              </a:rPr>
              <a:t>reactid</a:t>
            </a:r>
            <a:r>
              <a:rPr lang="en-GB" sz="2800" dirty="0"/>
              <a:t>="7</a:t>
            </a:r>
            <a:r>
              <a:rPr lang="en-GB" sz="2800" dirty="0" smtClean="0"/>
              <a:t>"&gt;</a:t>
            </a:r>
          </a:p>
          <a:p>
            <a:r>
              <a:rPr lang="en-GB" sz="2800" dirty="0" smtClean="0"/>
              <a:t>Apple </a:t>
            </a:r>
            <a:r>
              <a:rPr lang="en-GB" sz="2800" dirty="0"/>
              <a:t>Inc. (AAPL</a:t>
            </a:r>
            <a:r>
              <a:rPr lang="en-GB" sz="2800" dirty="0" smtClean="0"/>
              <a:t>)</a:t>
            </a:r>
          </a:p>
          <a:p>
            <a:r>
              <a:rPr lang="en-GB" sz="2800" dirty="0" smtClean="0">
                <a:solidFill>
                  <a:srgbClr val="00B050"/>
                </a:solidFill>
              </a:rPr>
              <a:t>&lt;/</a:t>
            </a:r>
            <a:r>
              <a:rPr lang="en-GB" sz="2800" dirty="0">
                <a:solidFill>
                  <a:srgbClr val="00B050"/>
                </a:solidFill>
              </a:rPr>
              <a:t>h1&gt;</a:t>
            </a:r>
          </a:p>
        </p:txBody>
      </p:sp>
      <p:sp>
        <p:nvSpPr>
          <p:cNvPr id="9" name="Rectangle 8"/>
          <p:cNvSpPr/>
          <p:nvPr/>
        </p:nvSpPr>
        <p:spPr>
          <a:xfrm>
            <a:off x="462924" y="5820350"/>
            <a:ext cx="82746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 </a:t>
            </a:r>
            <a:r>
              <a:rPr lang="en-GB" sz="2400" dirty="0" smtClean="0"/>
              <a:t>data = </a:t>
            </a:r>
            <a:r>
              <a:rPr lang="en-GB" sz="2400" dirty="0" err="1"/>
              <a:t>readable.find</a:t>
            </a:r>
            <a:r>
              <a:rPr lang="en-GB" sz="2400" dirty="0"/>
              <a:t>("</a:t>
            </a:r>
            <a:r>
              <a:rPr lang="en-GB" sz="2400" dirty="0">
                <a:solidFill>
                  <a:srgbClr val="00B050"/>
                </a:solidFill>
              </a:rPr>
              <a:t>h1</a:t>
            </a:r>
            <a:r>
              <a:rPr lang="en-GB" sz="2400" dirty="0"/>
              <a:t>", </a:t>
            </a:r>
            <a:r>
              <a:rPr lang="en-GB" sz="2400" dirty="0" smtClean="0"/>
              <a:t>{"</a:t>
            </a:r>
            <a:r>
              <a:rPr lang="en-GB" sz="2400" dirty="0">
                <a:solidFill>
                  <a:srgbClr val="FF0000"/>
                </a:solidFill>
              </a:rPr>
              <a:t>class</a:t>
            </a:r>
            <a:r>
              <a:rPr lang="en-GB" sz="2400" dirty="0"/>
              <a:t>": "D(</a:t>
            </a:r>
            <a:r>
              <a:rPr lang="en-GB" sz="2400" dirty="0" err="1"/>
              <a:t>ib</a:t>
            </a:r>
            <a:r>
              <a:rPr lang="en-GB" sz="2400" dirty="0"/>
              <a:t>) </a:t>
            </a:r>
            <a:r>
              <a:rPr lang="en-GB" sz="2400" dirty="0" err="1"/>
              <a:t>Fz</a:t>
            </a:r>
            <a:r>
              <a:rPr lang="en-GB" sz="2400" dirty="0"/>
              <a:t>(18px</a:t>
            </a:r>
            <a:r>
              <a:rPr lang="en-GB" sz="2400" dirty="0" smtClean="0"/>
              <a:t>)"}).</a:t>
            </a:r>
            <a:r>
              <a:rPr lang="en-GB" sz="2400" dirty="0" err="1"/>
              <a:t>getText</a:t>
            </a:r>
            <a:r>
              <a:rPr lang="en-GB" sz="2400" dirty="0"/>
              <a:t>()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124" y="936625"/>
            <a:ext cx="4000500" cy="40957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76124" y="2997200"/>
            <a:ext cx="1772276" cy="3556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238500" y="2508343"/>
            <a:ext cx="1092200" cy="60694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39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42900" y="5232400"/>
            <a:ext cx="8521700" cy="1257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Solution:</a:t>
            </a:r>
            <a:endParaRPr lang="en-GB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2924" y="5820350"/>
            <a:ext cx="82746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 </a:t>
            </a:r>
            <a:r>
              <a:rPr lang="en-GB" sz="2400" dirty="0" smtClean="0"/>
              <a:t>data = </a:t>
            </a:r>
            <a:r>
              <a:rPr lang="en-GB" sz="2400" dirty="0" err="1"/>
              <a:t>readable.find</a:t>
            </a:r>
            <a:r>
              <a:rPr lang="en-GB" sz="2400" dirty="0"/>
              <a:t>("</a:t>
            </a:r>
            <a:r>
              <a:rPr lang="en-GB" sz="2400" dirty="0" smtClean="0">
                <a:solidFill>
                  <a:srgbClr val="00B050"/>
                </a:solidFill>
              </a:rPr>
              <a:t>td</a:t>
            </a:r>
            <a:r>
              <a:rPr lang="en-GB" sz="2400" dirty="0"/>
              <a:t>"</a:t>
            </a:r>
            <a:r>
              <a:rPr lang="en-GB" sz="2400" dirty="0" smtClean="0"/>
              <a:t>, </a:t>
            </a:r>
            <a:r>
              <a:rPr lang="en-GB" sz="2400" dirty="0"/>
              <a:t>{"</a:t>
            </a:r>
            <a:r>
              <a:rPr lang="en-GB" sz="2400" dirty="0" smtClean="0">
                <a:solidFill>
                  <a:srgbClr val="FF0000"/>
                </a:solidFill>
              </a:rPr>
              <a:t>data-test</a:t>
            </a:r>
            <a:r>
              <a:rPr lang="en-GB" sz="2400" dirty="0"/>
              <a:t>"</a:t>
            </a:r>
            <a:r>
              <a:rPr lang="en-GB" sz="2400" dirty="0" smtClean="0"/>
              <a:t>: </a:t>
            </a:r>
            <a:r>
              <a:rPr lang="en-GB" sz="2400" dirty="0"/>
              <a:t>"BETA-value</a:t>
            </a:r>
            <a:r>
              <a:rPr lang="en-GB" sz="2400" dirty="0" smtClean="0"/>
              <a:t>"}).</a:t>
            </a:r>
            <a:r>
              <a:rPr lang="en-GB" sz="2400" dirty="0" err="1"/>
              <a:t>getText</a:t>
            </a:r>
            <a:r>
              <a:rPr lang="en-GB" sz="2400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04 Challenge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2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342900" y="1026114"/>
            <a:ext cx="47244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solidFill>
                  <a:srgbClr val="00B050"/>
                </a:solidFill>
              </a:rPr>
              <a:t>&lt;td 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class</a:t>
            </a:r>
            <a:r>
              <a:rPr lang="en-GB" sz="2000" dirty="0" smtClean="0"/>
              <a:t>="Ta(end) </a:t>
            </a:r>
            <a:r>
              <a:rPr lang="en-GB" sz="2000" dirty="0" err="1" smtClean="0"/>
              <a:t>Fw</a:t>
            </a:r>
            <a:r>
              <a:rPr lang="en-GB" sz="2000" dirty="0" smtClean="0"/>
              <a:t>(b) </a:t>
            </a:r>
            <a:r>
              <a:rPr lang="en-GB" sz="2000" dirty="0" err="1" smtClean="0"/>
              <a:t>Lh</a:t>
            </a:r>
            <a:r>
              <a:rPr lang="en-GB" sz="2000" dirty="0" smtClean="0"/>
              <a:t>(14px)" 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data-test</a:t>
            </a:r>
            <a:r>
              <a:rPr lang="en-GB" sz="2000" dirty="0" smtClean="0"/>
              <a:t>="BETA-value" 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data-</a:t>
            </a:r>
            <a:r>
              <a:rPr lang="en-GB" sz="2000" dirty="0" err="1" smtClean="0">
                <a:solidFill>
                  <a:srgbClr val="FF0000"/>
                </a:solidFill>
              </a:rPr>
              <a:t>reactid</a:t>
            </a:r>
            <a:r>
              <a:rPr lang="en-GB" sz="2000" dirty="0" smtClean="0"/>
              <a:t>="89"&gt;</a:t>
            </a:r>
          </a:p>
          <a:p>
            <a:endParaRPr lang="en-GB" sz="2000" dirty="0" smtClean="0"/>
          </a:p>
          <a:p>
            <a:r>
              <a:rPr lang="en-GB" sz="2000" dirty="0" smtClean="0">
                <a:solidFill>
                  <a:srgbClr val="00B050"/>
                </a:solidFill>
              </a:rPr>
              <a:t>&lt;span 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class</a:t>
            </a:r>
            <a:r>
              <a:rPr lang="en-GB" sz="2000" dirty="0" smtClean="0"/>
              <a:t>="</a:t>
            </a:r>
            <a:r>
              <a:rPr lang="en-GB" sz="2000" dirty="0" err="1" smtClean="0"/>
              <a:t>Trsdu</a:t>
            </a:r>
            <a:r>
              <a:rPr lang="en-GB" sz="2000" dirty="0" smtClean="0"/>
              <a:t>(0.3s) " 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data-</a:t>
            </a:r>
            <a:r>
              <a:rPr lang="en-GB" sz="2000" dirty="0" err="1" smtClean="0">
                <a:solidFill>
                  <a:srgbClr val="FF0000"/>
                </a:solidFill>
              </a:rPr>
              <a:t>reactid</a:t>
            </a:r>
            <a:r>
              <a:rPr lang="en-GB" sz="2000" dirty="0" smtClean="0"/>
              <a:t>="90"&gt;</a:t>
            </a:r>
          </a:p>
          <a:p>
            <a:r>
              <a:rPr lang="en-GB" sz="2000" dirty="0" smtClean="0"/>
              <a:t>&lt;!-- react-text: 91 --&gt;1.39&lt;!-- /react-text --&gt;</a:t>
            </a:r>
          </a:p>
          <a:p>
            <a:r>
              <a:rPr lang="en-GB" sz="2000" dirty="0" smtClean="0">
                <a:solidFill>
                  <a:srgbClr val="00B050"/>
                </a:solidFill>
              </a:rPr>
              <a:t>&lt;/span&gt;</a:t>
            </a:r>
          </a:p>
          <a:p>
            <a:endParaRPr lang="en-GB" sz="2000" dirty="0" smtClean="0"/>
          </a:p>
          <a:p>
            <a:r>
              <a:rPr lang="en-GB" sz="2000" dirty="0" smtClean="0">
                <a:solidFill>
                  <a:srgbClr val="00B050"/>
                </a:solidFill>
              </a:rPr>
              <a:t>&lt;/td&gt;</a:t>
            </a:r>
            <a:endParaRPr lang="en-GB" sz="2000" dirty="0">
              <a:solidFill>
                <a:srgbClr val="00B05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300" y="1180844"/>
            <a:ext cx="3799135" cy="345476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696199" y="1739900"/>
            <a:ext cx="1042943" cy="3556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086100" y="1917701"/>
            <a:ext cx="4610099" cy="54609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9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2700" y="0"/>
            <a:ext cx="9156699" cy="6858000"/>
            <a:chOff x="-12700" y="0"/>
            <a:chExt cx="9156699" cy="68580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/>
            <a:srcRect t="1112" r="79452"/>
            <a:stretch/>
          </p:blipFill>
          <p:spPr>
            <a:xfrm>
              <a:off x="0" y="0"/>
              <a:ext cx="9143999" cy="6858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/>
            <a:srcRect l="6985" t="1000" r="7224"/>
            <a:stretch/>
          </p:blipFill>
          <p:spPr>
            <a:xfrm>
              <a:off x="-12700" y="215900"/>
              <a:ext cx="9144000" cy="5420515"/>
            </a:xfrm>
            <a:prstGeom prst="rect">
              <a:avLst/>
            </a:prstGeom>
          </p:spPr>
        </p:pic>
      </p:grpSp>
      <p:pic>
        <p:nvPicPr>
          <p:cNvPr id="12" name="Picture 8" descr="Image result for po kungfu panda transparent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8" y="1827527"/>
            <a:ext cx="1530352" cy="214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po kungfu panda transparen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1926409"/>
            <a:ext cx="2209799" cy="194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Image result for po kung fu panda transparent 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1388" y="4660900"/>
            <a:ext cx="3800137" cy="217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kungfu panda transparen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400" y="4626128"/>
            <a:ext cx="2231870" cy="223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17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End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122508" y="120177"/>
            <a:ext cx="887112" cy="365125"/>
          </a:xfrm>
        </p:spPr>
        <p:txBody>
          <a:bodyPr/>
          <a:lstStyle/>
          <a:p>
            <a:fld id="{5A45A868-1959-4AFC-8B73-586BE1BEEA10}" type="slidenum">
              <a:rPr lang="en-SG" smtClean="0"/>
              <a:t>46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7495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CodeCombat.com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smtClean="0"/>
              <a:t>Resources</a:t>
            </a:r>
            <a:endParaRPr lang="en-SG" dirty="0"/>
          </a:p>
        </p:txBody>
      </p:sp>
      <p:pic>
        <p:nvPicPr>
          <p:cNvPr id="1026" name="Picture 2" descr="Image result for codecomb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0189"/>
            <a:ext cx="9144000" cy="535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73367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 smtClean="0">
                <a:solidFill>
                  <a:schemeClr val="bg1">
                    <a:lumMod val="50000"/>
                  </a:schemeClr>
                </a:solidFill>
              </a:rPr>
              <a:t>CodeCombat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 is a fun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browser-based coding game that teaches programming. In order to advance through the game's levels, players must prove their knowledge by writing code. </a:t>
            </a:r>
          </a:p>
        </p:txBody>
      </p:sp>
    </p:spTree>
    <p:extLst>
      <p:ext uri="{BB962C8B-B14F-4D97-AF65-F5344CB8AC3E}">
        <p14:creationId xmlns:p14="http://schemas.microsoft.com/office/powerpoint/2010/main" val="18622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Scratch.mit.edu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 smtClean="0"/>
              <a:t>Resources</a:t>
            </a:r>
            <a:endParaRPr lang="en-SG" dirty="0"/>
          </a:p>
        </p:txBody>
      </p:sp>
      <p:sp>
        <p:nvSpPr>
          <p:cNvPr id="7" name="TextBox 6"/>
          <p:cNvSpPr txBox="1"/>
          <p:nvPr/>
        </p:nvSpPr>
        <p:spPr>
          <a:xfrm>
            <a:off x="0" y="73367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Scratch was created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by MIT to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help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people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learn to think creatively, reason systematically and work collaboratively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. You can use it to create and publish interactive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stories, animations,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games!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0" name="Picture 2" descr="Image result for scratch m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8387"/>
            <a:ext cx="9144000" cy="525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07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Real End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3817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Python?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Uh.. Eating a snake?</a:t>
            </a:r>
            <a:endParaRPr lang="en-SG" dirty="0"/>
          </a:p>
        </p:txBody>
      </p:sp>
      <p:sp>
        <p:nvSpPr>
          <p:cNvPr id="7" name="TextBox 6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45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74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4514" y="-14515"/>
            <a:ext cx="9158514" cy="6872515"/>
            <a:chOff x="-14514" y="-14515"/>
            <a:chExt cx="9158514" cy="687251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18343" t="1569" r="18434" b="84691"/>
            <a:stretch/>
          </p:blipFill>
          <p:spPr>
            <a:xfrm>
              <a:off x="-14514" y="0"/>
              <a:ext cx="9158514" cy="84182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18343" t="82588" r="18434"/>
            <a:stretch/>
          </p:blipFill>
          <p:spPr>
            <a:xfrm>
              <a:off x="-14514" y="5326744"/>
              <a:ext cx="9158514" cy="153125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18343" t="11559" r="18434"/>
            <a:stretch/>
          </p:blipFill>
          <p:spPr>
            <a:xfrm>
              <a:off x="-14514" y="-14515"/>
              <a:ext cx="9158514" cy="5418639"/>
            </a:xfrm>
            <a:prstGeom prst="rect">
              <a:avLst/>
            </a:prstGeom>
          </p:spPr>
        </p:pic>
      </p:grpSp>
      <p:pic>
        <p:nvPicPr>
          <p:cNvPr id="1026" name="Picture 2" descr="Image result for kungfu panda transpar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078" y="4245603"/>
            <a:ext cx="2317040" cy="231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po kungfu panda transparent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98" y="4148756"/>
            <a:ext cx="1817802" cy="254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14" descr="Image result for po kungfu panda transparent png"/>
          <p:cNvSpPr>
            <a:spLocks noChangeAspect="1" noChangeArrowheads="1"/>
          </p:cNvSpPr>
          <p:nvPr/>
        </p:nvSpPr>
        <p:spPr bwMode="auto">
          <a:xfrm>
            <a:off x="8217679" y="-66697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40" name="Picture 16" descr="Image result for po kung fu panda transparent 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479" y="4197065"/>
            <a:ext cx="4127295" cy="235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23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can start now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</a:t>
            </a:r>
            <a:r>
              <a:rPr lang="en-GB" dirty="0" smtClean="0"/>
              <a:t>can program</a:t>
            </a:r>
            <a:endParaRPr lang="en-GB" dirty="0"/>
          </a:p>
          <a:p>
            <a:pPr lvl="1"/>
            <a:r>
              <a:rPr lang="en-GB" dirty="0" smtClean="0"/>
              <a:t>You </a:t>
            </a:r>
            <a:r>
              <a:rPr lang="en-GB" dirty="0"/>
              <a:t>just </a:t>
            </a:r>
            <a:r>
              <a:rPr lang="en-GB" dirty="0" smtClean="0"/>
              <a:t>don’t know </a:t>
            </a:r>
            <a:r>
              <a:rPr lang="en-GB" dirty="0"/>
              <a:t>it yet</a:t>
            </a:r>
          </a:p>
          <a:p>
            <a:endParaRPr lang="en-GB" dirty="0"/>
          </a:p>
          <a:p>
            <a:r>
              <a:rPr lang="en-GB" dirty="0"/>
              <a:t>See the </a:t>
            </a:r>
            <a:r>
              <a:rPr lang="en-GB" dirty="0" smtClean="0"/>
              <a:t>possibilities</a:t>
            </a:r>
            <a:endParaRPr lang="en-GB" dirty="0"/>
          </a:p>
          <a:p>
            <a:pPr lvl="1"/>
            <a:r>
              <a:rPr lang="en-GB" dirty="0" smtClean="0"/>
              <a:t>What </a:t>
            </a:r>
            <a:r>
              <a:rPr lang="en-GB" dirty="0"/>
              <a:t>can you do with it</a:t>
            </a:r>
            <a:r>
              <a:rPr lang="en-GB" dirty="0" smtClean="0"/>
              <a:t>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02 Python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" y="0"/>
            <a:ext cx="7847214" cy="589994"/>
          </a:xfrm>
        </p:spPr>
        <p:txBody>
          <a:bodyPr/>
          <a:lstStyle/>
          <a:p>
            <a:r>
              <a:rPr lang="en-US" dirty="0" smtClean="0"/>
              <a:t>3. Python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12636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52</a:t>
            </a:fld>
            <a:endParaRPr lang="en-SG"/>
          </a:p>
        </p:txBody>
      </p:sp>
      <p:sp>
        <p:nvSpPr>
          <p:cNvPr id="4" name="Rectangle 3"/>
          <p:cNvSpPr/>
          <p:nvPr/>
        </p:nvSpPr>
        <p:spPr>
          <a:xfrm>
            <a:off x="2286000" y="282883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GB" dirty="0"/>
          </a:p>
          <a:p>
            <a:r>
              <a:rPr lang="en-GB" dirty="0"/>
              <a:t>Have an Owner’s </a:t>
            </a:r>
            <a:r>
              <a:rPr lang="en-GB" dirty="0" err="1"/>
              <a:t>Mindset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Have a basic understanding to tell a developer what you want!</a:t>
            </a:r>
          </a:p>
        </p:txBody>
      </p:sp>
    </p:spTree>
    <p:extLst>
      <p:ext uri="{BB962C8B-B14F-4D97-AF65-F5344CB8AC3E}">
        <p14:creationId xmlns:p14="http://schemas.microsoft.com/office/powerpoint/2010/main" val="186443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What </a:t>
            </a:r>
            <a:r>
              <a:rPr lang="en-GB" dirty="0"/>
              <a:t>E</a:t>
            </a:r>
            <a:r>
              <a:rPr lang="en-GB" dirty="0" smtClean="0"/>
              <a:t>xactly is Python?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Considered a Fourth Generation Language </a:t>
            </a:r>
          </a:p>
          <a:p>
            <a:r>
              <a:rPr lang="en-GB" dirty="0" smtClean="0"/>
              <a:t>Simple &amp; mighty for mathematical libraries</a:t>
            </a:r>
          </a:p>
          <a:p>
            <a:r>
              <a:rPr lang="en-GB" dirty="0" smtClean="0"/>
              <a:t>Relatively “natural” to read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 smtClean="0"/>
              <a:t>01 Python</a:t>
            </a:r>
            <a:endParaRPr lang="en-SG" dirty="0"/>
          </a:p>
        </p:txBody>
      </p:sp>
      <p:grpSp>
        <p:nvGrpSpPr>
          <p:cNvPr id="10" name="Group 9"/>
          <p:cNvGrpSpPr/>
          <p:nvPr/>
        </p:nvGrpSpPr>
        <p:grpSpPr>
          <a:xfrm>
            <a:off x="753696" y="2406869"/>
            <a:ext cx="7761654" cy="4268910"/>
            <a:chOff x="753696" y="2406869"/>
            <a:chExt cx="7761654" cy="426891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696" y="2406869"/>
              <a:ext cx="7761654" cy="426891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671" t="83181" r="2224" b="9160"/>
            <a:stretch/>
          </p:blipFill>
          <p:spPr>
            <a:xfrm>
              <a:off x="7480903" y="5587420"/>
              <a:ext cx="861945" cy="550621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7396381" y="5605346"/>
            <a:ext cx="1030988" cy="400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 smtClean="0">
                <a:solidFill>
                  <a:srgbClr val="00B050"/>
                </a:solidFill>
              </a:rPr>
              <a:t>Python!</a:t>
            </a:r>
            <a:endParaRPr lang="en-GB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34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smtClean="0"/>
              <a:t>Python</a:t>
            </a:r>
            <a:endParaRPr lang="en-SG" dirty="0"/>
          </a:p>
        </p:txBody>
      </p:sp>
      <p:grpSp>
        <p:nvGrpSpPr>
          <p:cNvPr id="12" name="Group 11"/>
          <p:cNvGrpSpPr/>
          <p:nvPr/>
        </p:nvGrpSpPr>
        <p:grpSpPr>
          <a:xfrm>
            <a:off x="-58994" y="1"/>
            <a:ext cx="9202994" cy="6872748"/>
            <a:chOff x="-58994" y="1"/>
            <a:chExt cx="9202994" cy="68727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16360" r="15324" b="7143"/>
            <a:stretch/>
          </p:blipFill>
          <p:spPr>
            <a:xfrm>
              <a:off x="-58994" y="1"/>
              <a:ext cx="9202994" cy="687274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/>
            <a:srcRect l="16360" t="4340" r="42275" b="72730"/>
            <a:stretch/>
          </p:blipFill>
          <p:spPr>
            <a:xfrm>
              <a:off x="-57150" y="3861083"/>
              <a:ext cx="5572461" cy="169715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l="16360" t="24243" r="42275" b="32870"/>
            <a:stretch/>
          </p:blipFill>
          <p:spPr>
            <a:xfrm>
              <a:off x="-58994" y="1083161"/>
              <a:ext cx="5572461" cy="3174218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200754" y="4356383"/>
            <a:ext cx="5207938" cy="1524000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 smtClean="0"/>
              <a:t>Visit </a:t>
            </a:r>
            <a:r>
              <a:rPr lang="en-GB" sz="5400" dirty="0" err="1" smtClean="0"/>
              <a:t>Rebot.Chat</a:t>
            </a:r>
            <a:endParaRPr lang="en-GB" sz="5400" dirty="0" smtClean="0"/>
          </a:p>
          <a:p>
            <a:pPr algn="ctr"/>
            <a:r>
              <a:rPr lang="en-GB" sz="2400" i="1" dirty="0" smtClean="0">
                <a:latin typeface="Arial Narrow" panose="020B0606020202030204" pitchFamily="34" charset="0"/>
              </a:rPr>
              <a:t>Type </a:t>
            </a:r>
            <a:r>
              <a:rPr lang="en-GB" sz="2400" i="1" dirty="0" err="1" smtClean="0">
                <a:latin typeface="Arial Narrow" panose="020B0606020202030204" pitchFamily="34" charset="0"/>
              </a:rPr>
              <a:t>rebot.chat</a:t>
            </a:r>
            <a:r>
              <a:rPr lang="en-GB" sz="2400" i="1" dirty="0" smtClean="0">
                <a:latin typeface="Arial Narrow" panose="020B0606020202030204" pitchFamily="34" charset="0"/>
              </a:rPr>
              <a:t> in your web browser</a:t>
            </a:r>
            <a:endParaRPr lang="en-GB" sz="2400" i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06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2700" y="0"/>
            <a:ext cx="9156699" cy="6858000"/>
            <a:chOff x="-12700" y="0"/>
            <a:chExt cx="9156699" cy="68580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/>
            <a:srcRect t="1112" r="79452"/>
            <a:stretch/>
          </p:blipFill>
          <p:spPr>
            <a:xfrm>
              <a:off x="0" y="0"/>
              <a:ext cx="9143999" cy="6858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/>
            <a:srcRect l="6985" t="1000" r="7224"/>
            <a:stretch/>
          </p:blipFill>
          <p:spPr>
            <a:xfrm>
              <a:off x="-12700" y="215900"/>
              <a:ext cx="9144000" cy="5420515"/>
            </a:xfrm>
            <a:prstGeom prst="rect">
              <a:avLst/>
            </a:prstGeom>
          </p:spPr>
        </p:pic>
      </p:grpSp>
      <p:pic>
        <p:nvPicPr>
          <p:cNvPr id="12" name="Picture 8" descr="Image result for po kungfu panda transparent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8" y="1827527"/>
            <a:ext cx="1530352" cy="214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25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225"/>
          <a:stretch/>
        </p:blipFill>
        <p:spPr>
          <a:xfrm>
            <a:off x="-8782" y="603057"/>
            <a:ext cx="9152782" cy="62549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REPL: Basic Online Python Editor</a:t>
            </a:r>
            <a:endParaRPr lang="en-SG" dirty="0"/>
          </a:p>
        </p:txBody>
      </p:sp>
      <p:sp>
        <p:nvSpPr>
          <p:cNvPr id="9" name="Rectangle 8"/>
          <p:cNvSpPr/>
          <p:nvPr/>
        </p:nvSpPr>
        <p:spPr>
          <a:xfrm>
            <a:off x="-8782" y="603058"/>
            <a:ext cx="5463651" cy="6254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(Left-Hand Side)</a:t>
            </a:r>
          </a:p>
          <a:p>
            <a:pPr algn="ctr"/>
            <a:r>
              <a:rPr lang="en-GB" sz="32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 code here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54869" y="603056"/>
            <a:ext cx="3689131" cy="62549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(Right-Hand Side)</a:t>
            </a:r>
          </a:p>
          <a:p>
            <a:pPr algn="ctr"/>
            <a:r>
              <a:rPr lang="en-GB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See output here</a:t>
            </a:r>
            <a:endParaRPr lang="en-GB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28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6891</TotalTime>
  <Words>1949</Words>
  <Application>Microsoft Office PowerPoint</Application>
  <PresentationFormat>On-screen Show (4:3)</PresentationFormat>
  <Paragraphs>517</Paragraphs>
  <Slides>52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等线</vt:lpstr>
      <vt:lpstr>等线 Light</vt:lpstr>
      <vt:lpstr>Arial</vt:lpstr>
      <vt:lpstr>Arial Narrow</vt:lpstr>
      <vt:lpstr>Calibri</vt:lpstr>
      <vt:lpstr>Segoe UI</vt:lpstr>
      <vt:lpstr>Segoe UI Semilight</vt:lpstr>
      <vt:lpstr>Wingdings</vt:lpstr>
      <vt:lpstr>Office Theme</vt:lpstr>
      <vt:lpstr>Why Code?</vt:lpstr>
      <vt:lpstr>PowerPoint Presentation</vt:lpstr>
      <vt:lpstr>PowerPoint Presentation</vt:lpstr>
      <vt:lpstr>Stop. Think of Logical Blocks</vt:lpstr>
      <vt:lpstr>Python?</vt:lpstr>
      <vt:lpstr>What Exactly is Python?</vt:lpstr>
      <vt:lpstr>PowerPoint Presentation</vt:lpstr>
      <vt:lpstr>PowerPoint Presentation</vt:lpstr>
      <vt:lpstr>REPL: Basic Online Python Editor</vt:lpstr>
      <vt:lpstr>Real Code! Step-by-Step</vt:lpstr>
      <vt:lpstr>Hey wait, isn’t this familiar?</vt:lpstr>
      <vt:lpstr>Logical Design &gt;&gt; Code</vt:lpstr>
      <vt:lpstr>Golden Quotes</vt:lpstr>
      <vt:lpstr>Lunch-Break</vt:lpstr>
      <vt:lpstr>Wifi-Access</vt:lpstr>
      <vt:lpstr>Step 1: Install Telegram</vt:lpstr>
      <vt:lpstr>Step 2: Register Account</vt:lpstr>
      <vt:lpstr>Step 3: Add @ISPVMF_ReBot</vt:lpstr>
      <vt:lpstr>Chatbot</vt:lpstr>
      <vt:lpstr>PowerPoint Presentation</vt:lpstr>
      <vt:lpstr>Jupyter: Integrated Python Editor</vt:lpstr>
      <vt:lpstr>Let the Magic Happen</vt:lpstr>
      <vt:lpstr>Web-scraping</vt:lpstr>
      <vt:lpstr>PowerPoint Presentation</vt:lpstr>
      <vt:lpstr>What is HTML?</vt:lpstr>
      <vt:lpstr>Word Doc vs HTML Doc</vt:lpstr>
      <vt:lpstr>Word Doc vs HTML Doc</vt:lpstr>
      <vt:lpstr>HTML - Code Visualization</vt:lpstr>
      <vt:lpstr>Word Doc vs HTML Doc</vt:lpstr>
      <vt:lpstr>Word Doc vs HTML Doc</vt:lpstr>
      <vt:lpstr>Think of Tags as Containers</vt:lpstr>
      <vt:lpstr>So many types of HTML tags…</vt:lpstr>
      <vt:lpstr>Useful Tags for Today</vt:lpstr>
      <vt:lpstr>Hands On</vt:lpstr>
      <vt:lpstr>Hands On</vt:lpstr>
      <vt:lpstr>Often, its not so easy.. </vt:lpstr>
      <vt:lpstr>Often, its not so easy.. </vt:lpstr>
      <vt:lpstr>Nesting of Data</vt:lpstr>
      <vt:lpstr>Nesting of Data: Example Yahoo</vt:lpstr>
      <vt:lpstr>Challenge</vt:lpstr>
      <vt:lpstr>PowerPoint Presentation</vt:lpstr>
      <vt:lpstr>HTML - Code Visualization</vt:lpstr>
      <vt:lpstr>Example 1</vt:lpstr>
      <vt:lpstr>Example 2</vt:lpstr>
      <vt:lpstr>PowerPoint Presentation</vt:lpstr>
      <vt:lpstr>End</vt:lpstr>
      <vt:lpstr>CodeCombat.com</vt:lpstr>
      <vt:lpstr>Scratch.mit.edu</vt:lpstr>
      <vt:lpstr>The Real End</vt:lpstr>
      <vt:lpstr>PowerPoint Presentation</vt:lpstr>
      <vt:lpstr>You can start now</vt:lpstr>
      <vt:lpstr>PowerPoint Presentation</vt:lpstr>
    </vt:vector>
  </TitlesOfParts>
  <Company>GIC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Danny Lim Chai Hou</dc:creator>
  <cp:lastModifiedBy>Javan Tan Wi-Meng</cp:lastModifiedBy>
  <cp:revision>599</cp:revision>
  <dcterms:created xsi:type="dcterms:W3CDTF">2017-04-25T09:51:32Z</dcterms:created>
  <dcterms:modified xsi:type="dcterms:W3CDTF">2017-11-07T08:34:02Z</dcterms:modified>
</cp:coreProperties>
</file>